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3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4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3D4FDB-407A-4844-8E57-DA4C3F7857A1}" v="11" dt="2026-06-23T03:16:01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10"/>
  </p:normalViewPr>
  <p:slideViewPr>
    <p:cSldViewPr snapToGrid="0" snapToObjects="1">
      <p:cViewPr varScale="1">
        <p:scale>
          <a:sx n="123" d="100"/>
          <a:sy n="123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cent He" userId="33552894-392c-4a12-989d-f2c0c419a8ad" providerId="ADAL" clId="{FB5722E1-F314-4513-AD26-19FEEFBCEEA4}"/>
    <pc:docChg chg="undo custSel modSld">
      <pc:chgData name="Vincent He" userId="33552894-392c-4a12-989d-f2c0c419a8ad" providerId="ADAL" clId="{FB5722E1-F314-4513-AD26-19FEEFBCEEA4}" dt="2026-06-23T03:38:13.076" v="79" actId="20577"/>
      <pc:docMkLst>
        <pc:docMk/>
      </pc:docMkLst>
      <pc:sldChg chg="modSp mod">
        <pc:chgData name="Vincent He" userId="33552894-392c-4a12-989d-f2c0c419a8ad" providerId="ADAL" clId="{FB5722E1-F314-4513-AD26-19FEEFBCEEA4}" dt="2026-06-23T03:38:13.076" v="79" actId="20577"/>
        <pc:sldMkLst>
          <pc:docMk/>
          <pc:sldMk cId="0" sldId="256"/>
        </pc:sldMkLst>
        <pc:spChg chg="mod">
          <ac:chgData name="Vincent He" userId="33552894-392c-4a12-989d-f2c0c419a8ad" providerId="ADAL" clId="{FB5722E1-F314-4513-AD26-19FEEFBCEEA4}" dt="2026-06-23T03:38:13.076" v="79" actId="20577"/>
          <ac:spMkLst>
            <pc:docMk/>
            <pc:sldMk cId="0" sldId="256"/>
            <ac:spMk id="4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58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58"/>
            <ac:spMk id="21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60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60"/>
            <ac:spMk id="16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61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61"/>
            <ac:spMk id="16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62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62"/>
            <ac:spMk id="18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63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63"/>
            <ac:spMk id="8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65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65"/>
            <ac:spMk id="14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66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66"/>
            <ac:spMk id="19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68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68"/>
            <ac:spMk id="15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69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69"/>
            <ac:spMk id="30" creationId="{00000000-0000-0000-0000-000000000000}"/>
          </ac:spMkLst>
        </pc:spChg>
      </pc:sldChg>
      <pc:sldChg chg="addSp delSp modSp mod">
        <pc:chgData name="Vincent He" userId="33552894-392c-4a12-989d-f2c0c419a8ad" providerId="ADAL" clId="{FB5722E1-F314-4513-AD26-19FEEFBCEEA4}" dt="2026-06-23T03:16:31.501" v="77" actId="2711"/>
        <pc:sldMkLst>
          <pc:docMk/>
          <pc:sldMk cId="0" sldId="270"/>
        </pc:sldMkLst>
        <pc:spChg chg="mod">
          <ac:chgData name="Vincent He" userId="33552894-392c-4a12-989d-f2c0c419a8ad" providerId="ADAL" clId="{FB5722E1-F314-4513-AD26-19FEEFBCEEA4}" dt="2026-06-23T03:15:19.028" v="71" actId="21"/>
          <ac:spMkLst>
            <pc:docMk/>
            <pc:sldMk cId="0" sldId="270"/>
            <ac:spMk id="3" creationId="{00000000-0000-0000-0000-000000000000}"/>
          </ac:spMkLst>
        </pc:spChg>
        <pc:spChg chg="mod">
          <ac:chgData name="Vincent He" userId="33552894-392c-4a12-989d-f2c0c419a8ad" providerId="ADAL" clId="{FB5722E1-F314-4513-AD26-19FEEFBCEEA4}" dt="2026-06-23T03:12:38.483" v="28"/>
          <ac:spMkLst>
            <pc:docMk/>
            <pc:sldMk cId="0" sldId="270"/>
            <ac:spMk id="4" creationId="{00000000-0000-0000-0000-000000000000}"/>
          </ac:spMkLst>
        </pc:spChg>
        <pc:spChg chg="mod">
          <ac:chgData name="Vincent He" userId="33552894-392c-4a12-989d-f2c0c419a8ad" providerId="ADAL" clId="{FB5722E1-F314-4513-AD26-19FEEFBCEEA4}" dt="2026-06-23T03:13:15.047" v="35" actId="14100"/>
          <ac:spMkLst>
            <pc:docMk/>
            <pc:sldMk cId="0" sldId="270"/>
            <ac:spMk id="5" creationId="{00000000-0000-0000-0000-000000000000}"/>
          </ac:spMkLst>
        </pc:spChg>
        <pc:spChg chg="mod">
          <ac:chgData name="Vincent He" userId="33552894-392c-4a12-989d-f2c0c419a8ad" providerId="ADAL" clId="{FB5722E1-F314-4513-AD26-19FEEFBCEEA4}" dt="2026-06-23T03:13:07.333" v="31" actId="20577"/>
          <ac:spMkLst>
            <pc:docMk/>
            <pc:sldMk cId="0" sldId="270"/>
            <ac:spMk id="8" creationId="{00000000-0000-0000-0000-000000000000}"/>
          </ac:spMkLst>
        </pc:spChg>
        <pc:spChg chg="mod">
          <ac:chgData name="Vincent He" userId="33552894-392c-4a12-989d-f2c0c419a8ad" providerId="ADAL" clId="{FB5722E1-F314-4513-AD26-19FEEFBCEEA4}" dt="2026-06-23T03:13:17.254" v="36" actId="14100"/>
          <ac:spMkLst>
            <pc:docMk/>
            <pc:sldMk cId="0" sldId="270"/>
            <ac:spMk id="9" creationId="{00000000-0000-0000-0000-000000000000}"/>
          </ac:spMkLst>
        </pc:spChg>
        <pc:spChg chg="del mod">
          <ac:chgData name="Vincent He" userId="33552894-392c-4a12-989d-f2c0c419a8ad" providerId="ADAL" clId="{FB5722E1-F314-4513-AD26-19FEEFBCEEA4}" dt="2026-06-23T03:13:26.129" v="40" actId="478"/>
          <ac:spMkLst>
            <pc:docMk/>
            <pc:sldMk cId="0" sldId="270"/>
            <ac:spMk id="10" creationId="{00000000-0000-0000-0000-000000000000}"/>
          </ac:spMkLst>
        </pc:spChg>
        <pc:spChg chg="del">
          <ac:chgData name="Vincent He" userId="33552894-392c-4a12-989d-f2c0c419a8ad" providerId="ADAL" clId="{FB5722E1-F314-4513-AD26-19FEEFBCEEA4}" dt="2026-06-23T03:13:08.845" v="32" actId="478"/>
          <ac:spMkLst>
            <pc:docMk/>
            <pc:sldMk cId="0" sldId="270"/>
            <ac:spMk id="11" creationId="{00000000-0000-0000-0000-000000000000}"/>
          </ac:spMkLst>
        </pc:spChg>
        <pc:spChg chg="mod">
          <ac:chgData name="Vincent He" userId="33552894-392c-4a12-989d-f2c0c419a8ad" providerId="ADAL" clId="{FB5722E1-F314-4513-AD26-19FEEFBCEEA4}" dt="2026-06-23T03:13:13.358" v="34" actId="20577"/>
          <ac:spMkLst>
            <pc:docMk/>
            <pc:sldMk cId="0" sldId="270"/>
            <ac:spMk id="13" creationId="{00000000-0000-0000-0000-000000000000}"/>
          </ac:spMkLst>
        </pc:spChg>
        <pc:spChg chg="del">
          <ac:chgData name="Vincent He" userId="33552894-392c-4a12-989d-f2c0c419a8ad" providerId="ADAL" clId="{FB5722E1-F314-4513-AD26-19FEEFBCEEA4}" dt="2026-06-23T03:13:25.545" v="39" actId="478"/>
          <ac:spMkLst>
            <pc:docMk/>
            <pc:sldMk cId="0" sldId="270"/>
            <ac:spMk id="14" creationId="{00000000-0000-0000-0000-000000000000}"/>
          </ac:spMkLst>
        </pc:spChg>
        <pc:spChg chg="del">
          <ac:chgData name="Vincent He" userId="33552894-392c-4a12-989d-f2c0c419a8ad" providerId="ADAL" clId="{FB5722E1-F314-4513-AD26-19FEEFBCEEA4}" dt="2026-06-23T03:15:25.910" v="72" actId="478"/>
          <ac:spMkLst>
            <pc:docMk/>
            <pc:sldMk cId="0" sldId="270"/>
            <ac:spMk id="16" creationId="{00000000-0000-0000-0000-000000000000}"/>
          </ac:spMkLst>
        </pc:spChg>
        <pc:spChg chg="add mod">
          <ac:chgData name="Vincent He" userId="33552894-392c-4a12-989d-f2c0c419a8ad" providerId="ADAL" clId="{FB5722E1-F314-4513-AD26-19FEEFBCEEA4}" dt="2026-06-23T03:13:37.408" v="41"/>
          <ac:spMkLst>
            <pc:docMk/>
            <pc:sldMk cId="0" sldId="270"/>
            <ac:spMk id="17" creationId="{C74A879A-7087-0405-DA45-1E6CB9C4416A}"/>
          </ac:spMkLst>
        </pc:spChg>
        <pc:spChg chg="add mod">
          <ac:chgData name="Vincent He" userId="33552894-392c-4a12-989d-f2c0c419a8ad" providerId="ADAL" clId="{FB5722E1-F314-4513-AD26-19FEEFBCEEA4}" dt="2026-06-23T03:13:37.408" v="41"/>
          <ac:spMkLst>
            <pc:docMk/>
            <pc:sldMk cId="0" sldId="270"/>
            <ac:spMk id="18" creationId="{FB36D47F-7074-F353-5ADE-FF3151C12425}"/>
          </ac:spMkLst>
        </pc:spChg>
        <pc:spChg chg="add mod">
          <ac:chgData name="Vincent He" userId="33552894-392c-4a12-989d-f2c0c419a8ad" providerId="ADAL" clId="{FB5722E1-F314-4513-AD26-19FEEFBCEEA4}" dt="2026-06-23T03:13:37.408" v="41"/>
          <ac:spMkLst>
            <pc:docMk/>
            <pc:sldMk cId="0" sldId="270"/>
            <ac:spMk id="19" creationId="{C576F046-E272-7023-6C02-9757F967A522}"/>
          </ac:spMkLst>
        </pc:spChg>
        <pc:spChg chg="add mod">
          <ac:chgData name="Vincent He" userId="33552894-392c-4a12-989d-f2c0c419a8ad" providerId="ADAL" clId="{FB5722E1-F314-4513-AD26-19FEEFBCEEA4}" dt="2026-06-23T03:13:46.404" v="43" actId="1076"/>
          <ac:spMkLst>
            <pc:docMk/>
            <pc:sldMk cId="0" sldId="270"/>
            <ac:spMk id="20" creationId="{6F4A806A-B4FC-D149-4C0E-DC6FC3131D69}"/>
          </ac:spMkLst>
        </pc:spChg>
        <pc:spChg chg="add mod">
          <ac:chgData name="Vincent He" userId="33552894-392c-4a12-989d-f2c0c419a8ad" providerId="ADAL" clId="{FB5722E1-F314-4513-AD26-19FEEFBCEEA4}" dt="2026-06-23T03:16:31.501" v="77" actId="2711"/>
          <ac:spMkLst>
            <pc:docMk/>
            <pc:sldMk cId="0" sldId="270"/>
            <ac:spMk id="22" creationId="{C683D57D-891D-08AD-B0E2-AC38AD026A80}"/>
          </ac:spMkLst>
        </pc:spChg>
        <pc:spChg chg="add mod">
          <ac:chgData name="Vincent He" userId="33552894-392c-4a12-989d-f2c0c419a8ad" providerId="ADAL" clId="{FB5722E1-F314-4513-AD26-19FEEFBCEEA4}" dt="2026-06-23T03:14:28.686" v="59"/>
          <ac:spMkLst>
            <pc:docMk/>
            <pc:sldMk cId="0" sldId="270"/>
            <ac:spMk id="23" creationId="{BFF08D7D-290A-9B47-EFCD-F298323C2158}"/>
          </ac:spMkLst>
        </pc:spChg>
        <pc:spChg chg="add mod">
          <ac:chgData name="Vincent He" userId="33552894-392c-4a12-989d-f2c0c419a8ad" providerId="ADAL" clId="{FB5722E1-F314-4513-AD26-19FEEFBCEEA4}" dt="2026-06-23T03:13:50.140" v="45" actId="1076"/>
          <ac:spMkLst>
            <pc:docMk/>
            <pc:sldMk cId="0" sldId="270"/>
            <ac:spMk id="24" creationId="{B91D0CFD-CD53-5510-6DE0-54676E65F1B4}"/>
          </ac:spMkLst>
        </pc:spChg>
        <pc:spChg chg="add mod">
          <ac:chgData name="Vincent He" userId="33552894-392c-4a12-989d-f2c0c419a8ad" providerId="ADAL" clId="{FB5722E1-F314-4513-AD26-19FEEFBCEEA4}" dt="2026-06-23T03:14:52.045" v="66" actId="1076"/>
          <ac:spMkLst>
            <pc:docMk/>
            <pc:sldMk cId="0" sldId="270"/>
            <ac:spMk id="26" creationId="{A73C555E-18AA-C539-10A2-3B8213E733CF}"/>
          </ac:spMkLst>
        </pc:spChg>
        <pc:spChg chg="add mod">
          <ac:chgData name="Vincent He" userId="33552894-392c-4a12-989d-f2c0c419a8ad" providerId="ADAL" clId="{FB5722E1-F314-4513-AD26-19FEEFBCEEA4}" dt="2026-06-23T03:16:24.761" v="76" actId="2711"/>
          <ac:spMkLst>
            <pc:docMk/>
            <pc:sldMk cId="0" sldId="270"/>
            <ac:spMk id="27" creationId="{5C1D331A-4972-8471-6458-611EE2F9F3EE}"/>
          </ac:spMkLst>
        </pc:spChg>
        <pc:spChg chg="add mod">
          <ac:chgData name="Vincent He" userId="33552894-392c-4a12-989d-f2c0c419a8ad" providerId="ADAL" clId="{FB5722E1-F314-4513-AD26-19FEEFBCEEA4}" dt="2026-06-23T03:13:58.943" v="49" actId="1076"/>
          <ac:spMkLst>
            <pc:docMk/>
            <pc:sldMk cId="0" sldId="270"/>
            <ac:spMk id="28" creationId="{8F5AA41E-D871-0B17-6085-C8F33C7D158A}"/>
          </ac:spMkLst>
        </pc:spChg>
        <pc:spChg chg="add mod">
          <ac:chgData name="Vincent He" userId="33552894-392c-4a12-989d-f2c0c419a8ad" providerId="ADAL" clId="{FB5722E1-F314-4513-AD26-19FEEFBCEEA4}" dt="2026-06-23T03:14:05.374" v="53" actId="1076"/>
          <ac:spMkLst>
            <pc:docMk/>
            <pc:sldMk cId="0" sldId="270"/>
            <ac:spMk id="30" creationId="{7D5AF1DA-F368-DCBA-CBB3-17CDF708C2C0}"/>
          </ac:spMkLst>
        </pc:spChg>
        <pc:picChg chg="del">
          <ac:chgData name="Vincent He" userId="33552894-392c-4a12-989d-f2c0c419a8ad" providerId="ADAL" clId="{FB5722E1-F314-4513-AD26-19FEEFBCEEA4}" dt="2026-06-23T03:13:11.808" v="33" actId="478"/>
          <ac:picMkLst>
            <pc:docMk/>
            <pc:sldMk cId="0" sldId="270"/>
            <ac:picMk id="12" creationId="{00000000-0000-0000-0000-000000000000}"/>
          </ac:picMkLst>
        </pc:picChg>
        <pc:picChg chg="add del mod">
          <ac:chgData name="Vincent He" userId="33552894-392c-4a12-989d-f2c0c419a8ad" providerId="ADAL" clId="{FB5722E1-F314-4513-AD26-19FEEFBCEEA4}" dt="2026-06-23T03:13:53.873" v="46" actId="478"/>
          <ac:picMkLst>
            <pc:docMk/>
            <pc:sldMk cId="0" sldId="270"/>
            <ac:picMk id="21" creationId="{B5ED924A-BA3D-6C4F-034E-F7ED93211FDC}"/>
          </ac:picMkLst>
        </pc:picChg>
        <pc:picChg chg="add del mod">
          <ac:chgData name="Vincent He" userId="33552894-392c-4a12-989d-f2c0c419a8ad" providerId="ADAL" clId="{FB5722E1-F314-4513-AD26-19FEEFBCEEA4}" dt="2026-06-23T03:13:54.306" v="47" actId="478"/>
          <ac:picMkLst>
            <pc:docMk/>
            <pc:sldMk cId="0" sldId="270"/>
            <ac:picMk id="25" creationId="{65FFFAF5-AA47-085A-2231-6B11850BF245}"/>
          </ac:picMkLst>
        </pc:picChg>
        <pc:picChg chg="add mod">
          <ac:chgData name="Vincent He" userId="33552894-392c-4a12-989d-f2c0c419a8ad" providerId="ADAL" clId="{FB5722E1-F314-4513-AD26-19FEEFBCEEA4}" dt="2026-06-23T03:13:58.943" v="49" actId="1076"/>
          <ac:picMkLst>
            <pc:docMk/>
            <pc:sldMk cId="0" sldId="270"/>
            <ac:picMk id="29" creationId="{ADFFBB02-CA87-6CD2-86F3-690B32AC023D}"/>
          </ac:picMkLst>
        </pc:picChg>
        <pc:picChg chg="add mod">
          <ac:chgData name="Vincent He" userId="33552894-392c-4a12-989d-f2c0c419a8ad" providerId="ADAL" clId="{FB5722E1-F314-4513-AD26-19FEEFBCEEA4}" dt="2026-06-23T03:14:05.374" v="53" actId="1076"/>
          <ac:picMkLst>
            <pc:docMk/>
            <pc:sldMk cId="0" sldId="270"/>
            <ac:picMk id="31" creationId="{78848227-1039-1923-5F7B-5B269749DCA2}"/>
          </ac:picMkLst>
        </pc:pic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71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71"/>
            <ac:spMk id="25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73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73"/>
            <ac:spMk id="13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74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74"/>
            <ac:spMk id="18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75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75"/>
            <ac:spMk id="13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76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76"/>
            <ac:spMk id="13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78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78"/>
            <ac:spMk id="13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79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79"/>
            <ac:spMk id="14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80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80"/>
            <ac:spMk id="20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83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83"/>
            <ac:spMk id="21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84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84"/>
            <ac:spMk id="16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86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86"/>
            <ac:spMk id="40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87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87"/>
            <ac:spMk id="21" creationId="{00000000-0000-0000-0000-000000000000}"/>
          </ac:spMkLst>
        </pc:spChg>
      </pc:sldChg>
      <pc:sldChg chg="addSp delSp modSp mod">
        <pc:chgData name="Vincent He" userId="33552894-392c-4a12-989d-f2c0c419a8ad" providerId="ADAL" clId="{FB5722E1-F314-4513-AD26-19FEEFBCEEA4}" dt="2026-06-23T03:16:01.399" v="75"/>
        <pc:sldMkLst>
          <pc:docMk/>
          <pc:sldMk cId="0" sldId="289"/>
        </pc:sldMkLst>
        <pc:spChg chg="add del mod">
          <ac:chgData name="Vincent He" userId="33552894-392c-4a12-989d-f2c0c419a8ad" providerId="ADAL" clId="{FB5722E1-F314-4513-AD26-19FEEFBCEEA4}" dt="2026-06-23T03:16:01.399" v="75"/>
          <ac:spMkLst>
            <pc:docMk/>
            <pc:sldMk cId="0" sldId="289"/>
            <ac:spMk id="41" creationId="{00000000-0000-0000-0000-000000000000}"/>
          </ac:spMkLst>
        </pc:spChg>
      </pc:sldChg>
      <pc:sldChg chg="modSp">
        <pc:chgData name="Vincent He" userId="33552894-392c-4a12-989d-f2c0c419a8ad" providerId="ADAL" clId="{FB5722E1-F314-4513-AD26-19FEEFBCEEA4}" dt="2026-06-23T03:16:01.399" v="75"/>
        <pc:sldMkLst>
          <pc:docMk/>
          <pc:sldMk cId="0" sldId="290"/>
        </pc:sldMkLst>
        <pc:spChg chg="mod">
          <ac:chgData name="Vincent He" userId="33552894-392c-4a12-989d-f2c0c419a8ad" providerId="ADAL" clId="{FB5722E1-F314-4513-AD26-19FEEFBCEEA4}" dt="2026-06-23T03:16:01.399" v="75"/>
          <ac:spMkLst>
            <pc:docMk/>
            <pc:sldMk cId="0" sldId="290"/>
            <ac:spMk id="10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相較一般肉食者降低的機率（%）</c:v>
                </c:pt>
              </c:strCache>
            </c:strRef>
          </c:tx>
          <c:spPr>
            <a:solidFill>
              <a:srgbClr val="40916C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0F2E22"/>
                    </a:solidFill>
                    <a:latin typeface="Noto Sans CJK TC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多發性骨髓瘤</c:v>
                </c:pt>
                <c:pt idx="1">
                  <c:v>腎臟癌</c:v>
                </c:pt>
                <c:pt idx="2">
                  <c:v>胰臟癌</c:v>
                </c:pt>
                <c:pt idx="3">
                  <c:v>攝護腺癌</c:v>
                </c:pt>
                <c:pt idx="4">
                  <c:v>乳癌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31</c:v>
                </c:pt>
                <c:pt idx="1">
                  <c:v>28</c:v>
                </c:pt>
                <c:pt idx="2">
                  <c:v>21</c:v>
                </c:pt>
                <c:pt idx="3">
                  <c:v>12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37-4C3D-B064-63D49033F4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F2E27"/>
                </a:solidFill>
                <a:latin typeface="Noto Sans CJK TC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6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回報有改善的比例（%）</c:v>
                </c:pt>
              </c:strCache>
            </c:strRef>
          </c:tx>
          <c:spPr>
            <a:solidFill>
              <a:srgbClr val="40916C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0F2E22"/>
                    </a:solidFill>
                    <a:latin typeface="Noto Sans CJK TC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消化更好</c:v>
                </c:pt>
                <c:pt idx="1">
                  <c:v>睡眠更好</c:v>
                </c:pt>
                <c:pt idx="2">
                  <c:v>精力更充沛</c:v>
                </c:pt>
                <c:pt idx="3">
                  <c:v>走得／跑得更遠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56</c:v>
                </c:pt>
                <c:pt idx="1">
                  <c:v>55</c:v>
                </c:pt>
                <c:pt idx="2">
                  <c:v>53</c:v>
                </c:pt>
                <c:pt idx="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89-4059-AD6F-8D01023F57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0" i="0" u="none" strike="noStrike">
                <a:solidFill>
                  <a:srgbClr val="1F2E27"/>
                </a:solidFill>
                <a:latin typeface="Noto Sans CJK TC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7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5E6F66"/>
                </a:solidFill>
                <a:latin typeface="Noto Sans CJK TC"/>
              </a:defRPr>
            </a:pPr>
            <a:r>
              <a:rPr lang="zh-TW" altLang="en-US" sz="1200" b="0" i="0" u="none" strike="noStrike">
                <a:solidFill>
                  <a:srgbClr val="5E6F66"/>
                </a:solidFill>
                <a:latin typeface="Noto Sans CJK TC"/>
              </a:rPr>
              <a:t>純素者的環境衝擊僅為高肉量飲食者的 </a:t>
            </a:r>
            <a:r>
              <a:rPr lang="en-US" altLang="zh-TW" sz="1200" b="0" i="0" u="none" strike="noStrike">
                <a:solidFill>
                  <a:srgbClr val="5E6F66"/>
                </a:solidFill>
                <a:latin typeface="Noto Sans CJK TC"/>
              </a:rPr>
              <a:t>30%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飲食對環境的衝擊</c:v>
                </c:pt>
              </c:strCache>
            </c:strRef>
          </c:tx>
          <c:spPr>
            <a:solidFill>
              <a:srgbClr val="40916C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93B-4006-8F13-29651CBF48F0}"/>
              </c:ext>
            </c:extLst>
          </c:dPt>
          <c:dPt>
            <c:idx val="1"/>
            <c:invertIfNegative val="0"/>
            <c:bubble3D val="0"/>
            <c:spPr>
              <a:solidFill>
                <a:srgbClr val="E2603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93B-4006-8F13-29651CBF48F0}"/>
              </c:ext>
            </c:extLst>
          </c:dPt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0" i="0" u="none" strike="noStrike">
                    <a:solidFill>
                      <a:srgbClr val="0F2E22"/>
                    </a:solidFill>
                    <a:latin typeface="Noto Sans CJK TC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純素飲食</c:v>
                </c:pt>
                <c:pt idx="1">
                  <c:v>高肉量飲食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3B-4006-8F13-29651CBF48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1F2E27"/>
                </a:solidFill>
                <a:latin typeface="Noto Sans CJK TC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15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每生產一公斤所需的水（公升）</c:v>
                </c:pt>
              </c:strCache>
            </c:strRef>
          </c:tx>
          <c:spPr>
            <a:solidFill>
              <a:srgbClr val="E2603F"/>
            </a:solidFill>
            <a:effectLst/>
          </c:spPr>
          <c:invertIfNegative val="0"/>
          <c:dLbls>
            <c:numFmt formatCode="#,##0&quot; L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0F2E22"/>
                    </a:solidFill>
                    <a:latin typeface="Noto Sans CJK TC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牛肉</c:v>
                </c:pt>
                <c:pt idx="1">
                  <c:v>扁豆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15400</c:v>
                </c:pt>
                <c:pt idx="1">
                  <c:v>1250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E-4120-B083-6C6FB2F2A58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500" b="0" i="0" u="none" strike="noStrike">
                <a:solidFill>
                  <a:srgbClr val="1F2E27"/>
                </a:solidFill>
                <a:latin typeface="Noto Sans CJK TC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800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355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slide. Set the frame: this is a science-backed case, not a lifestyle pitch. The whole argument rests on three pillars — health, the planet, and animals. Promise the audience evidence on all three.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Diabetes. The 47% number is dramatic; be honest that weight does much of the work — that's a feature, not a caveat, because plants make a healthy weight easier. Then note the reversal angle for existing patients.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Shift from long-term risk to short-term reward. Over half of new vegans reported better digestion, sleep, energy, and stamina. This answers the 'but is it worth it day to day?' objection.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Scale the personal benefit to a nation. Three numbers: £6.7 billion saved, 2.1 million cases prevented, 170,000 healthy years gained. This reframes diet as public-health and economic policy, not just personal choice.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hidden human-health concerns in meat: growth hormones and antibiotic resistance. Keep the tone factual, not alarmist — the AMR 'superbug' link is taken seriously by the WHO and is the stronger of the two points.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less-known angle: fear chemistry changes the meat itself. Walk left to right — stress, hormone flood, energy depletion, then the possible cost to the eater. The 70% slaughterhouse stat grounds it in real measurement.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Pre-empt the two reflex objections. Protein: soy is complete, variety covers the rest. B12: one cheap pill, and the 'it comes from animals' framing is a myth since livestock are supplemented too. Defuse, don't lecture.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the health pillar with seafood. Four contaminants — mercury, PFAS, microplastics, antibiotic resistance. The microplastics stat (180 of 182 samples) and the mercury-brain risk for children are the ones that stick.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Pillar two: the planet. The headline claim — the most powerful thing an individual can do for the environment is change what they eat, not what they drive. Set that up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Reframe the climate conversation. People think cars and flights; the lever is the plate. 29.7% from food, and 57% of that from animals — twice the footprint of all plant foods combined. That ratio is the punchline.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flagship climate chart: a vegan diet has just 30% of the environmental impact of a high-meat one (Nature Food, 55,000 people). The supporting stats stack FAO, IPCC, Lancet and a 2026 analysis behind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hook. Read it slowly and let the question land. One choice, three payoffs. The follow-up trio reframes veganism as evidence-based, scientifically backed, and — crucially — easy.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is the most intuitive environmental argument. 80% of farmland feeds livestock for a fraction of our calories — a staggering inefficiency. Then make it visceral: it's the number-one driver of Amazon deforestation.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makes inefficiency tangible: 15,400 litres for a kilo of beef vs 1,250 for lentils. The right-hand tiles scale it up — vegan diets cut water footprint 43–67%, and animal ag uses a third of all fresh water.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Pollution and dead zones. Nitrogen and phosphorus runoff creates ocean regions where nothing can live. The 6,500-square-mile Gulf dead zone, returning every summer and confirmed by the EPA, makes the abstract concrete.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Biodiversity collapse. Extinction running at 1,000x the natural rate, a million species threatened. The link to make explicit: habitat loss drives it, and agriculture — led by animal farming — is the top cause of habitat loss.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efficiency argument ties health and environment together. Plants turn resources into food far more efficiently — up to 49% more food with zero new land. And the 70% emissions / 10% deaths projection makes it a dual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the Earth pillar at sea. Three forces: overfishing (a third of stocks unsustainable), bottom trawling (carbon equal to all aviation — the surprise stat), and bycatch (charismatic species killed by accident).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Pillar three: the animals. This is the moral core. For many people it's the reason they go vegan and never look back — not a diet trend, but a conclusion grounded in science about sentience.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scale do the moral work. 83 billion land animals in one year, rising for sixty years straight; over 200 billion with fish. Don't over-narrate — the numbers are the argument. Pause before moving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Translate scale into the everyday. 76 billion animals in intensive systems, ten per person on the planet, and 99.9% of US meat chickens raised in factory farms. This is the norm, not the exception.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Anchor the ethics in mainstream science, not sentiment. Two formal declarations by serious scientists — Cambridge 2012 and New York 2024 — establish that these animals are conscious. The closing line reframes them as individuals.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Roadmap slide. Name the three pillars explicitly so the audience knows where we're going. Each gets its own colour: forest for health, leaf for earth, gold for animals — that coding repeats across the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it personal and surprising. The Goodall quote gives a trusted voice; the three cards show pigs, chickens and cows doing things we'd never expect. Intelligence and emotion make the suffering harder to dismiss.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detail slide — the everyday reality is hard to defend once specified. Don't read every line; pick two (the A4-sheet cage and the turn-around-proof sow crate) and let the percentages — all near 99% — speak.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Don't let fish slip out of the moral frame. Three points: they're sentient and feel pain, hooks cause real injury, and barotrauma is catastrophic. The closing line notes the science has overturned the old assumptions.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Bring the three pillars home with the 'Love your... / Love our... / Love...' triad from the source. This is the emotional summary right before the ask. Slow down and let each card breathe.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Credibility close before the ask. 89 sources, and the institutions behind them are names everyone trusts — WHO, FAO, IPCC, Oxford, Cambridge, The Lancet. This is the slide that disarms the 'says who?' reaction.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ask. Two beats: 'every meal is a vote' (agency), then the imperative — 'Go Vegan.' End on the brand and website. Don't add caveats here; the close should be clean, confident, and singular.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Pillar one: health. Frame it as 'your body was built for this' — a well-planned vegan diet isn't a compromise, it's one of the most powerful preventive tools we have.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authority before data — borrow credibility from the BDA and the AND. Key message: this is endorsed by mainstream dietetics, not fringe science, and it's safe at every life stage.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Establish the weight of evidence. 76 studies, 2 million people — this isn't a single headline-grabbing study. The 25% figure is the emotional anchor: a quarter lower risk of dying from chronic illness.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hard numbers for the heart: 25% lower heart-disease death and 34% lower hypertension risk. Close by linking blood pressure to stroke so the audience feels the downstream stakes.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cancer chart. 1.8 million people across three continents is the credibility line. Walk the bars top to bottom — myeloma 31%, kidney 28% — then land the 7% total-cancer figure for vegans on the left.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Pivot to the cost of meat. The Group 1 classification — same bucket as tobacco and asbestos — is the single most arresting fact in the health section. Let the three cards sit in silence for a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3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48640" y="640080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</a:rPr>
              <a:t>www.iourearth.com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554480"/>
            <a:ext cx="96012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選擇純素</a:t>
            </a:r>
            <a:endParaRPr lang="en-US" sz="6000" dirty="0"/>
          </a:p>
          <a:p>
            <a:pPr marL="0" indent="0">
              <a:lnSpc>
                <a:spcPct val="980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三大理由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548640" y="406908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i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純素飲食，為了更健康的你、更善待的地球，以及更有同理心的世界。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548640" y="5074920"/>
            <a:ext cx="566928" cy="566928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03" y="5210983"/>
            <a:ext cx="294803" cy="29480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61872" y="507492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健康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261872" y="538581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74C69D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為了你的身體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160520" y="5074920"/>
            <a:ext cx="566928" cy="566928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6583" y="5210983"/>
            <a:ext cx="294803" cy="29480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873752" y="507492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地球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873752" y="538581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74C69D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為了這顆星球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772400" y="5074920"/>
            <a:ext cx="566928" cy="566928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8463" y="5210983"/>
            <a:ext cx="294803" cy="29480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85632" y="507492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動物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485632" y="538581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74C69D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為了眾生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糖尿病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純植物飲食，更低的糖尿病風險。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4846320" cy="3657600"/>
          </a:xfrm>
          <a:prstGeom prst="roundRect">
            <a:avLst>
              <a:gd name="adj" fmla="val 3000"/>
            </a:avLst>
          </a:prstGeom>
          <a:solidFill>
            <a:srgbClr val="1B5E43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822960" y="228600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47%</a:t>
            </a:r>
            <a:endParaRPr lang="en-US" sz="9000" dirty="0"/>
          </a:p>
        </p:txBody>
      </p:sp>
      <p:sp>
        <p:nvSpPr>
          <p:cNvPr id="6" name="Text 4"/>
          <p:cNvSpPr/>
          <p:nvPr/>
        </p:nvSpPr>
        <p:spPr>
          <a:xfrm>
            <a:off x="822960" y="3703320"/>
            <a:ext cx="42976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 EPIC-Oxford 研究中，純素者罹患第二型糖尿病的原始風險低於肉食者。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806440" y="2057400"/>
            <a:ext cx="640080" cy="640080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460" y="2217420"/>
            <a:ext cx="320040" cy="320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629400" y="2011680"/>
            <a:ext cx="4983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一旦研究者校正體重因素，這項優勢便大幅縮減──這意味著維持健康體重（純植物飲食讓這件事更容易做到）正是這份益處的主要來源。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5806440" y="4160520"/>
            <a:ext cx="640080" cy="640080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6460" y="4320540"/>
            <a:ext cx="320040" cy="3200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629400" y="4114800"/>
            <a:ext cx="4983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除了預防之外，純植物飲食已被證實有助於控制第二型糖尿病與心臟病──在某些臨床情境下，甚至能使其逆轉。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日常身心健康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許多人很快就感受到差異。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 2021 年純素協會的一項調查中，改採純素飲食的人回報了實實在在、短期內即可感受到的改善：</a:t>
            </a:r>
            <a:endParaRPr lang="en-US" sz="155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548640" y="2286000"/>
          <a:ext cx="731520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8275320" y="2377440"/>
            <a:ext cx="566928" cy="566928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7052" y="2519172"/>
            <a:ext cx="283464" cy="2834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961120" y="2377440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E2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消化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8275320" y="3218688"/>
            <a:ext cx="566928" cy="566928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7052" y="3360420"/>
            <a:ext cx="283464" cy="28346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961120" y="3218688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E2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睡眠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8275320" y="4059936"/>
            <a:ext cx="566928" cy="566928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7052" y="4201668"/>
            <a:ext cx="283464" cy="28346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961120" y="4059936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E2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精力</a:t>
            </a:r>
            <a:endParaRPr lang="en-US" sz="1500" dirty="0"/>
          </a:p>
        </p:txBody>
      </p:sp>
      <p:sp>
        <p:nvSpPr>
          <p:cNvPr id="15" name="Shape 9"/>
          <p:cNvSpPr/>
          <p:nvPr/>
        </p:nvSpPr>
        <p:spPr>
          <a:xfrm>
            <a:off x="8275320" y="4901184"/>
            <a:ext cx="566928" cy="566928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7052" y="5042916"/>
            <a:ext cx="283464" cy="28346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8961120" y="4901184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E2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耐力</a:t>
            </a:r>
            <a:endParaRPr lang="en-US" sz="1500" dirty="0"/>
          </a:p>
        </p:txBody>
      </p:sp>
      <p:sp>
        <p:nvSpPr>
          <p:cNvPr id="18" name="Text 11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9" name="Text 12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更宏觀的視野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更健康的人民，更健康的財政。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169164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i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若全英格蘭的人都改採純植物飲食──根據純素協會委託英國健康經濟學辦公室所做的分析：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548640" y="2606040"/>
            <a:ext cx="3383280" cy="2926080"/>
          </a:xfrm>
          <a:prstGeom prst="roundRect">
            <a:avLst>
              <a:gd name="adj" fmla="val 3750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685800" y="288036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£67億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22960" y="416052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英國國民保健署每年可節省的開支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398264" y="2606040"/>
            <a:ext cx="3383280" cy="2926080"/>
          </a:xfrm>
          <a:prstGeom prst="roundRect">
            <a:avLst>
              <a:gd name="adj" fmla="val 3750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4535424" y="288036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210萬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4672584" y="416052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宗疾病病例得以避免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47888" y="2606040"/>
            <a:ext cx="3383280" cy="2926080"/>
          </a:xfrm>
          <a:prstGeom prst="roundRect">
            <a:avLst>
              <a:gd name="adj" fmla="val 3750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8385048" y="288036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17萬+</a:t>
            </a:r>
            <a:endParaRPr lang="en-US" sz="4600" dirty="0"/>
          </a:p>
        </p:txBody>
      </p:sp>
      <p:sp>
        <p:nvSpPr>
          <p:cNvPr id="15" name="Text 13"/>
          <p:cNvSpPr/>
          <p:nvPr/>
        </p:nvSpPr>
        <p:spPr>
          <a:xfrm>
            <a:off x="8522208" y="416052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年的健康壽命得以增加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肉品裡有什麼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我們所吃的動物，被添加了什麼。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12664" cy="3703320"/>
          </a:xfrm>
          <a:prstGeom prst="roundRect">
            <a:avLst>
              <a:gd name="adj" fmla="val 2963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960120" y="2286000"/>
            <a:ext cx="868680" cy="86868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290" y="2503170"/>
            <a:ext cx="434340" cy="4343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65960" y="2286000"/>
            <a:ext cx="3483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生長激素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60120" y="3383280"/>
            <a:ext cx="448970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在澳洲，荷爾蒙生長促進劑合法且廣泛使用。植入耳部的小型藥劑會在 100 至 200 天間，持續釋放類雌激素、類睪固酮與類黃體素的化合物──例如雌二醇與醋酸三烯孕酮。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327648" y="1920240"/>
            <a:ext cx="5312664" cy="3703320"/>
          </a:xfrm>
          <a:prstGeom prst="roundRect">
            <a:avLst>
              <a:gd name="adj" fmla="val 2963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6739128" y="2286000"/>
            <a:ext cx="868680" cy="86868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298" y="2503170"/>
            <a:ext cx="434340" cy="4343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744968" y="2286000"/>
            <a:ext cx="3483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抗生素抗藥性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6739128" y="3383280"/>
            <a:ext cx="448970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為治療與預防疾病而例行性地對農場動物投藥，是有充分文獻證實會助長抗藥性的因素。具抗藥性的「超級細菌」會透過接觸、糞便、水與土壤，以及未充分煮熟的肉品傳給人類。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13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緊迫與肉品品質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宰殺前的緊迫會影響肉品──也影響你。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2377440" cy="2788920"/>
          </a:xfrm>
          <a:prstGeom prst="roundRect">
            <a:avLst>
              <a:gd name="adj" fmla="val 3846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1353312" y="2286000"/>
            <a:ext cx="768096" cy="768096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336" y="2478024"/>
            <a:ext cx="384048" cy="3840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31089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50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緊迫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13232" y="3520440"/>
            <a:ext cx="204825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運輸、驅趕、陌生環境、極端的高溫或低溫。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2944368" y="2926080"/>
            <a:ext cx="429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▸</a:t>
            </a:r>
            <a:endParaRPr lang="en-US" sz="2600" dirty="0"/>
          </a:p>
        </p:txBody>
      </p:sp>
      <p:sp>
        <p:nvSpPr>
          <p:cNvPr id="10" name="Shape 7"/>
          <p:cNvSpPr/>
          <p:nvPr/>
        </p:nvSpPr>
        <p:spPr>
          <a:xfrm>
            <a:off x="3392424" y="2057400"/>
            <a:ext cx="2377440" cy="2788920"/>
          </a:xfrm>
          <a:prstGeom prst="roundRect">
            <a:avLst>
              <a:gd name="adj" fmla="val 3846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Shape 8"/>
          <p:cNvSpPr/>
          <p:nvPr/>
        </p:nvSpPr>
        <p:spPr>
          <a:xfrm>
            <a:off x="4197096" y="2286000"/>
            <a:ext cx="768096" cy="768096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0" y="2478024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83864" y="31089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50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化學物質湧現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557016" y="3520440"/>
            <a:ext cx="204825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皮質醇與腎上腺素大量湧入血液與肌肉。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5788152" y="2926080"/>
            <a:ext cx="429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▸</a:t>
            </a:r>
            <a:endParaRPr lang="en-US" sz="2600" dirty="0"/>
          </a:p>
        </p:txBody>
      </p:sp>
      <p:sp>
        <p:nvSpPr>
          <p:cNvPr id="16" name="Shape 12"/>
          <p:cNvSpPr/>
          <p:nvPr/>
        </p:nvSpPr>
        <p:spPr>
          <a:xfrm>
            <a:off x="6236208" y="2057400"/>
            <a:ext cx="2377440" cy="2788920"/>
          </a:xfrm>
          <a:prstGeom prst="roundRect">
            <a:avLst>
              <a:gd name="adj" fmla="val 3846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7" name="Shape 13"/>
          <p:cNvSpPr/>
          <p:nvPr/>
        </p:nvSpPr>
        <p:spPr>
          <a:xfrm>
            <a:off x="7040880" y="2286000"/>
            <a:ext cx="768096" cy="768096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2904" y="2478024"/>
            <a:ext cx="384048" cy="38404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327648" y="31089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50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能量耗盡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400800" y="3520440"/>
            <a:ext cx="204825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肝醣耗竭；肉質劣化──出現 DFD 牛肉、PSE 豬肉──並更快腐敗。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8631936" y="2926080"/>
            <a:ext cx="429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▸</a:t>
            </a:r>
            <a:endParaRPr lang="en-US" sz="2600" dirty="0"/>
          </a:p>
        </p:txBody>
      </p:sp>
      <p:sp>
        <p:nvSpPr>
          <p:cNvPr id="22" name="Shape 17"/>
          <p:cNvSpPr/>
          <p:nvPr/>
        </p:nvSpPr>
        <p:spPr>
          <a:xfrm>
            <a:off x="9079992" y="2057400"/>
            <a:ext cx="2377440" cy="2788920"/>
          </a:xfrm>
          <a:prstGeom prst="roundRect">
            <a:avLst>
              <a:gd name="adj" fmla="val 3846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3" name="Shape 18"/>
          <p:cNvSpPr/>
          <p:nvPr/>
        </p:nvSpPr>
        <p:spPr>
          <a:xfrm>
            <a:off x="9884664" y="2286000"/>
            <a:ext cx="768096" cy="768096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6688" y="2478024"/>
            <a:ext cx="384048" cy="384048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171432" y="31089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50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你付出的代價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9244584" y="3520440"/>
            <a:ext cx="204825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殘留的緊迫荷爾蒙與脂肪氧化，可能削弱免疫力並損害心臟。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548640" y="5074920"/>
            <a:ext cx="11091672" cy="777240"/>
          </a:xfrm>
          <a:prstGeom prst="roundRect">
            <a:avLst>
              <a:gd name="adj" fmla="val 11765"/>
            </a:avLst>
          </a:prstGeom>
          <a:solidFill>
            <a:srgbClr val="0F2E2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8" name="Text 22"/>
          <p:cNvSpPr/>
          <p:nvPr/>
        </p:nvSpPr>
        <p:spPr>
          <a:xfrm>
            <a:off x="822960" y="5074920"/>
            <a:ext cx="105430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70% </a:t>
            </a:r>
            <a:r>
              <a:rPr lang="en-US" sz="135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墨西哥一項屠宰場研究中的牛隻，在宰殺當下血糖嚴重偏高、皮質醇急劇上升。</a:t>
            </a:r>
            <a:endParaRPr lang="en-US" sz="2400" dirty="0"/>
          </a:p>
        </p:txBody>
      </p:sp>
      <p:sp>
        <p:nvSpPr>
          <p:cNvPr id="29" name="Text 23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30" name="Text 24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破解迷思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「</a:t>
            </a:r>
            <a:r>
              <a:rPr lang="en-US" sz="3100" b="1" dirty="0" err="1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但你的</a:t>
            </a:r>
            <a:r>
              <a:rPr lang="ja-JP" alt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營養</a:t>
            </a:r>
            <a:r>
              <a:rPr lang="en-US" sz="3100" b="1" dirty="0" err="1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從哪裡來</a:t>
            </a: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？」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 err="1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關於改採純素飲食，最常見的</a:t>
            </a:r>
            <a:r>
              <a:rPr lang="ja-JP" altLang="en-US" sz="15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三</a:t>
            </a:r>
            <a:r>
              <a:rPr lang="en-US" sz="1550" dirty="0" err="1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個擔憂其實很容易釋疑</a:t>
            </a:r>
            <a:r>
              <a:rPr lang="en-US" sz="15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。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548640" y="2240280"/>
            <a:ext cx="3483864" cy="3383280"/>
          </a:xfrm>
          <a:prstGeom prst="roundRect">
            <a:avLst>
              <a:gd name="adj" fmla="val 3243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Shape 4"/>
          <p:cNvSpPr/>
          <p:nvPr/>
        </p:nvSpPr>
        <p:spPr>
          <a:xfrm>
            <a:off x="960120" y="2606040"/>
            <a:ext cx="868680" cy="868680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290" y="2823210"/>
            <a:ext cx="434340" cy="4343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65960" y="2606040"/>
            <a:ext cx="3483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蛋白質</a:t>
            </a:r>
            <a:r>
              <a:rPr lang="en-US" sz="22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？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60120" y="3703320"/>
            <a:ext cx="26974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豆腐、天貝等大豆製品本身就是完全蛋白質──獨力提供全部九種必需胺基酸。豆類、扁豆、全穀、堅果與種子各自雖缺少幾種，但在多樣化的飲食中，它們能共同供應身體所需的一切。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7744968" y="2606040"/>
            <a:ext cx="3483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20" name="Shape 3">
            <a:extLst>
              <a:ext uri="{FF2B5EF4-FFF2-40B4-BE49-F238E27FC236}">
                <a16:creationId xmlns:a16="http://schemas.microsoft.com/office/drawing/2014/main" id="{6F4A806A-B4FC-D149-4C0E-DC6FC3131D69}"/>
              </a:ext>
            </a:extLst>
          </p:cNvPr>
          <p:cNvSpPr/>
          <p:nvPr/>
        </p:nvSpPr>
        <p:spPr>
          <a:xfrm>
            <a:off x="4498848" y="2240280"/>
            <a:ext cx="3483864" cy="3383280"/>
          </a:xfrm>
          <a:prstGeom prst="roundRect">
            <a:avLst>
              <a:gd name="adj" fmla="val 3243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C683D57D-891D-08AD-B0E2-AC38AD026A80}"/>
              </a:ext>
            </a:extLst>
          </p:cNvPr>
          <p:cNvSpPr/>
          <p:nvPr/>
        </p:nvSpPr>
        <p:spPr>
          <a:xfrm>
            <a:off x="5916168" y="2606040"/>
            <a:ext cx="3483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TW" altLang="en-US" sz="2400" b="1" dirty="0"/>
              <a:t>鐵質？</a:t>
            </a:r>
            <a:endParaRPr lang="en-US" sz="2200" dirty="0"/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BFF08D7D-290A-9B47-EFCD-F298323C2158}"/>
              </a:ext>
            </a:extLst>
          </p:cNvPr>
          <p:cNvSpPr/>
          <p:nvPr/>
        </p:nvSpPr>
        <p:spPr>
          <a:xfrm>
            <a:off x="4910328" y="3703320"/>
            <a:ext cx="26974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zh-TW" alt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植物界的鐵質來源其實相當豐富：扁豆、鷹嘴豆、深綠葉菜、豆腐、南瓜籽、果乾、全穀，樣樣都有。研究顯示，飲食均衡的純素者罹患缺鐵性貧血的機率，並不比雜食者高。想事半功倍？搭配維生素 </a:t>
            </a:r>
            <a:r>
              <a:rPr lang="en-US" altLang="zh-TW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C </a:t>
            </a:r>
            <a:r>
              <a:rPr lang="zh-TW" alt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同吃</a:t>
            </a:r>
            <a:r>
              <a:rPr lang="en-US" altLang="zh-TW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——</a:t>
            </a:r>
            <a:r>
              <a:rPr lang="zh-TW" alt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擠點檸檬、配幾粒小番茄</a:t>
            </a:r>
            <a:r>
              <a:rPr lang="en-US" altLang="zh-TW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——</a:t>
            </a:r>
            <a:r>
              <a:rPr lang="zh-TW" alt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吸收率即可大幅提升。</a:t>
            </a:r>
            <a:endParaRPr lang="en-US" sz="1450" dirty="0"/>
          </a:p>
        </p:txBody>
      </p:sp>
      <p:sp>
        <p:nvSpPr>
          <p:cNvPr id="24" name="Shape 3">
            <a:extLst>
              <a:ext uri="{FF2B5EF4-FFF2-40B4-BE49-F238E27FC236}">
                <a16:creationId xmlns:a16="http://schemas.microsoft.com/office/drawing/2014/main" id="{B91D0CFD-CD53-5510-6DE0-54676E65F1B4}"/>
              </a:ext>
            </a:extLst>
          </p:cNvPr>
          <p:cNvSpPr/>
          <p:nvPr/>
        </p:nvSpPr>
        <p:spPr>
          <a:xfrm>
            <a:off x="8159498" y="2190496"/>
            <a:ext cx="3483864" cy="3383280"/>
          </a:xfrm>
          <a:prstGeom prst="roundRect">
            <a:avLst>
              <a:gd name="adj" fmla="val 3243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 dirty="0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A73C555E-18AA-C539-10A2-3B8213E733CF}"/>
              </a:ext>
            </a:extLst>
          </p:cNvPr>
          <p:cNvSpPr/>
          <p:nvPr/>
        </p:nvSpPr>
        <p:spPr>
          <a:xfrm>
            <a:off x="9400032" y="2596896"/>
            <a:ext cx="3483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22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維生素 </a:t>
            </a:r>
            <a:r>
              <a:rPr lang="en-US" sz="22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B12？ </a:t>
            </a:r>
            <a:endParaRPr lang="en-US" sz="2200" dirty="0"/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5C1D331A-4972-8471-6458-611EE2F9F3EE}"/>
              </a:ext>
            </a:extLst>
          </p:cNvPr>
          <p:cNvSpPr/>
          <p:nvPr/>
        </p:nvSpPr>
        <p:spPr>
          <a:xfrm>
            <a:off x="8311133" y="3653536"/>
            <a:ext cx="300075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zh-TW" sz="1600" dirty="0"/>
              <a:t>B12 </a:t>
            </a:r>
            <a:r>
              <a:rPr lang="zh-TW" altLang="en-US" sz="1600" dirty="0"/>
              <a:t>天然存在於菇類與海藻中，而強化穀片、植物奶與營養酵母更讓每日補充變得輕而易舉。更值得一提的是：強化食品與補充劑中的結晶型 </a:t>
            </a:r>
            <a:r>
              <a:rPr lang="en-US" altLang="zh-TW" sz="1600" dirty="0"/>
              <a:t>B12</a:t>
            </a:r>
            <a:r>
              <a:rPr lang="zh-TW" altLang="en-US" sz="1600" dirty="0"/>
              <a:t>，吸收效率其實優於肉類與乳製品中那種與蛋白質結合的形式</a:t>
            </a:r>
            <a:r>
              <a:rPr lang="en-US" altLang="zh-TW" sz="1600" dirty="0"/>
              <a:t>——</a:t>
            </a:r>
            <a:r>
              <a:rPr lang="zh-TW" altLang="en-US" sz="1600" dirty="0"/>
              <a:t>無需額外分解，身體能直接吸收。</a:t>
            </a:r>
          </a:p>
        </p:txBody>
      </p:sp>
      <p:sp>
        <p:nvSpPr>
          <p:cNvPr id="28" name="Shape 4">
            <a:extLst>
              <a:ext uri="{FF2B5EF4-FFF2-40B4-BE49-F238E27FC236}">
                <a16:creationId xmlns:a16="http://schemas.microsoft.com/office/drawing/2014/main" id="{8F5AA41E-D871-0B17-6085-C8F33C7D158A}"/>
              </a:ext>
            </a:extLst>
          </p:cNvPr>
          <p:cNvSpPr/>
          <p:nvPr/>
        </p:nvSpPr>
        <p:spPr>
          <a:xfrm>
            <a:off x="4910328" y="2660904"/>
            <a:ext cx="868680" cy="868680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9" name="Image 0" descr="preencoded.png">
            <a:extLst>
              <a:ext uri="{FF2B5EF4-FFF2-40B4-BE49-F238E27FC236}">
                <a16:creationId xmlns:a16="http://schemas.microsoft.com/office/drawing/2014/main" id="{ADFFBB02-CA87-6CD2-86F3-690B32AC0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498" y="2878074"/>
            <a:ext cx="434340" cy="434340"/>
          </a:xfrm>
          <a:prstGeom prst="rect">
            <a:avLst/>
          </a:prstGeom>
        </p:spPr>
      </p:pic>
      <p:sp>
        <p:nvSpPr>
          <p:cNvPr id="30" name="Shape 4">
            <a:extLst>
              <a:ext uri="{FF2B5EF4-FFF2-40B4-BE49-F238E27FC236}">
                <a16:creationId xmlns:a16="http://schemas.microsoft.com/office/drawing/2014/main" id="{7D5AF1DA-F368-DCBA-CBB3-17CDF708C2C0}"/>
              </a:ext>
            </a:extLst>
          </p:cNvPr>
          <p:cNvSpPr/>
          <p:nvPr/>
        </p:nvSpPr>
        <p:spPr>
          <a:xfrm>
            <a:off x="8433818" y="2556256"/>
            <a:ext cx="868680" cy="868680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1" name="Image 0" descr="preencoded.png">
            <a:extLst>
              <a:ext uri="{FF2B5EF4-FFF2-40B4-BE49-F238E27FC236}">
                <a16:creationId xmlns:a16="http://schemas.microsoft.com/office/drawing/2014/main" id="{78848227-1039-1923-5F7B-5B269749D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988" y="2773426"/>
            <a:ext cx="434340" cy="4343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魚類與海鮮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為何不吃魚能讓你遠離隱藏的毒素。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12664" cy="1783080"/>
          </a:xfrm>
          <a:prstGeom prst="roundRect">
            <a:avLst>
              <a:gd name="adj" fmla="val 5128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841248" y="2194560"/>
            <a:ext cx="731520" cy="73152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237744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075688"/>
            <a:ext cx="38953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汞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737360" y="2532888"/>
            <a:ext cx="3895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甲基汞會沿著食物鏈累積，在大型掠食性魚類體內達到最高濃度──對嬰幼兒正在發育的大腦構成嚴重威脅。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309360" y="1874520"/>
            <a:ext cx="5312664" cy="1783080"/>
          </a:xfrm>
          <a:prstGeom prst="roundRect">
            <a:avLst>
              <a:gd name="adj" fmla="val 5128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6601968" y="2194560"/>
            <a:ext cx="731520" cy="73152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848" y="2377440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98080" y="2075688"/>
            <a:ext cx="38953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「永久化學物質」（PFAS）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7498080" y="2532888"/>
            <a:ext cx="3895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2024 年達特茅斯學院的一項研究發現，大量食用海鮮者所暴露的 PFAS，遠高於先前的估計。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48640" y="3822192"/>
            <a:ext cx="5312664" cy="1783080"/>
          </a:xfrm>
          <a:prstGeom prst="roundRect">
            <a:avLst>
              <a:gd name="adj" fmla="val 5128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841248" y="4142232"/>
            <a:ext cx="731520" cy="73152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128" y="4325112"/>
            <a:ext cx="365760" cy="3657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37360" y="4023360"/>
            <a:ext cx="38953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微塑膠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737360" y="4480560"/>
            <a:ext cx="3895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 182 份零售海鮮樣本中，有 180 份被驗出（2025 年）。微塑膠與發炎、氧化壓力及荷爾蒙干擾有關──而它們會進入你的體內。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309360" y="3822192"/>
            <a:ext cx="5312664" cy="1783080"/>
          </a:xfrm>
          <a:prstGeom prst="roundRect">
            <a:avLst>
              <a:gd name="adj" fmla="val 5128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0" name="Shape 15"/>
          <p:cNvSpPr/>
          <p:nvPr/>
        </p:nvSpPr>
        <p:spPr>
          <a:xfrm>
            <a:off x="6601968" y="4142232"/>
            <a:ext cx="731520" cy="73152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4848" y="4325112"/>
            <a:ext cx="365760" cy="3657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98080" y="4023360"/>
            <a:ext cx="38953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抗生素抗藥性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7498080" y="4480560"/>
            <a:ext cx="38953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擁擠的養殖漁場大量依賴抗生素，助長了全球抗藥性危機──世界衛生組織將此列為首要的公共衛生威脅。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16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E9A23B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02</a:t>
            </a:r>
            <a:endParaRPr lang="en-US" sz="15000" dirty="0"/>
          </a:p>
        </p:txBody>
      </p:sp>
      <p:sp>
        <p:nvSpPr>
          <p:cNvPr id="5" name="Text 3"/>
          <p:cNvSpPr/>
          <p:nvPr/>
        </p:nvSpPr>
        <p:spPr>
          <a:xfrm>
            <a:off x="548640" y="3063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74C69D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理由 02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74720"/>
            <a:ext cx="8778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我們的星球正在燃燒──</a:t>
            </a:r>
            <a:endParaRPr lang="en-US" sz="4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而你的餐叉能扭轉局面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48640" y="5257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對地球有益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509760" y="960120"/>
            <a:ext cx="1828800" cy="1828800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8672" y="1399032"/>
            <a:ext cx="950976" cy="95097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最關鍵的一根槓桿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關鍵不在你開什麼車。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51206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在個人能為縮減環境足跡所做的一切當中，最有力的並非改開電動車或減少搭機──而是改變吃下肚的食物。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48640" y="4114800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i="1" dirty="0">
                <a:solidFill>
                  <a:srgbClr val="2D6A4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畜牧業是地球上最主要的環境破壞元兇之一。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126480" y="1828800"/>
            <a:ext cx="5477256" cy="1783080"/>
          </a:xfrm>
          <a:prstGeom prst="roundRect">
            <a:avLst>
              <a:gd name="adj" fmla="val 5128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6236208" y="1938528"/>
            <a:ext cx="5257800" cy="7792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29.7%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6291072" y="2790952"/>
            <a:ext cx="5148072" cy="729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3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的全球溫室氣體排放，來自全球糧食系統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26480" y="3794760"/>
            <a:ext cx="5477256" cy="1783080"/>
          </a:xfrm>
          <a:prstGeom prst="roundRect">
            <a:avLst>
              <a:gd name="adj" fmla="val 5128"/>
            </a:avLst>
          </a:prstGeom>
          <a:solidFill>
            <a:srgbClr val="1B5E43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6236208" y="3904488"/>
            <a:ext cx="5257800" cy="7792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57%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6291072" y="4756912"/>
            <a:ext cx="5148072" cy="729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25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的糧食相關排放單單來自畜牧──是全世界植物性食物總和的兩倍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18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氣候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氣候議題早有定論。</a:t>
            </a:r>
            <a:endParaRPr lang="en-US" sz="31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965960"/>
          <a:ext cx="484632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5760720" y="1965960"/>
            <a:ext cx="548640" cy="548640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0" y="2103120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46520" y="1920240"/>
            <a:ext cx="5166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全球人為排放中有 14.5% 來自畜牧供應鏈──每年約 71 億公噸二氧化碳（聯合國糧農組織）。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5760720" y="2926080"/>
            <a:ext cx="548640" cy="548640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880" y="3063240"/>
            <a:ext cx="274320" cy="274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446520" y="2880360"/>
            <a:ext cx="5166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IPCC 將以植物為主的飲食，列為個人所能採取最具影響力的氣候行動之一。</a:t>
            </a:r>
            <a:endParaRPr lang="en-US" sz="1350" dirty="0"/>
          </a:p>
        </p:txBody>
      </p:sp>
      <p:sp>
        <p:nvSpPr>
          <p:cNvPr id="11" name="Shape 6"/>
          <p:cNvSpPr/>
          <p:nvPr/>
        </p:nvSpPr>
        <p:spPr>
          <a:xfrm>
            <a:off x="5760720" y="3886200"/>
            <a:ext cx="548640" cy="548640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7880" y="4023360"/>
            <a:ext cx="274320" cy="2743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446520" y="3840480"/>
            <a:ext cx="5166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到 2050 年，全球性的飲食轉變最多可削減糧食系統 70% 的排放（《刺胳針》）。</a:t>
            </a:r>
            <a:endParaRPr lang="en-US" sz="1350" dirty="0"/>
          </a:p>
        </p:txBody>
      </p:sp>
      <p:sp>
        <p:nvSpPr>
          <p:cNvPr id="14" name="Shape 8"/>
          <p:cNvSpPr/>
          <p:nvPr/>
        </p:nvSpPr>
        <p:spPr>
          <a:xfrm>
            <a:off x="5760720" y="4846320"/>
            <a:ext cx="548640" cy="548640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7880" y="4983480"/>
            <a:ext cx="274320" cy="27432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446520" y="4800600"/>
            <a:ext cx="5166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2026 年的一項分析估計，改採純素飲食最多可削減 61% 的排放，並減少 60% 的土地使用。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8" name="Text 11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868680"/>
            <a:ext cx="868680" cy="8686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874520"/>
            <a:ext cx="104241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3300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如果每天一個簡單的選擇──你盤中的食物──就能保護你的身體、幫助療癒地球，並讓數十億的生命免於一生的苦難，那會如何？</a:t>
            </a:r>
            <a:endParaRPr lang="en-US" sz="3300" dirty="0"/>
          </a:p>
        </p:txBody>
      </p:sp>
      <p:sp>
        <p:nvSpPr>
          <p:cNvPr id="6" name="Shape 3"/>
          <p:cNvSpPr/>
          <p:nvPr/>
        </p:nvSpPr>
        <p:spPr>
          <a:xfrm>
            <a:off x="548640" y="4892040"/>
            <a:ext cx="457200" cy="457200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" y="5006340"/>
            <a:ext cx="228600" cy="228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15568" y="48920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證據壓倒性地清晰。</a:t>
            </a:r>
            <a:endParaRPr lang="en-US" sz="1350" dirty="0"/>
          </a:p>
        </p:txBody>
      </p:sp>
      <p:sp>
        <p:nvSpPr>
          <p:cNvPr id="9" name="Shape 5"/>
          <p:cNvSpPr/>
          <p:nvPr/>
        </p:nvSpPr>
        <p:spPr>
          <a:xfrm>
            <a:off x="4160520" y="4892040"/>
            <a:ext cx="457200" cy="457200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4820" y="5006340"/>
            <a:ext cx="228600" cy="228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727448" y="48920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科學早有定論。</a:t>
            </a:r>
            <a:endParaRPr lang="en-US" sz="1350" dirty="0"/>
          </a:p>
        </p:txBody>
      </p:sp>
      <p:sp>
        <p:nvSpPr>
          <p:cNvPr id="12" name="Shape 7"/>
          <p:cNvSpPr/>
          <p:nvPr/>
        </p:nvSpPr>
        <p:spPr>
          <a:xfrm>
            <a:off x="7772400" y="4892040"/>
            <a:ext cx="457200" cy="457200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6700" y="5006340"/>
            <a:ext cx="228600" cy="2286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339328" y="48920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改變，比你想像的更簡單。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土地與森林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畜牧業正在掠奪森林。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12664" cy="3657600"/>
          </a:xfrm>
          <a:prstGeom prst="roundRect">
            <a:avLst>
              <a:gd name="adj" fmla="val 3000"/>
            </a:avLst>
          </a:prstGeom>
          <a:solidFill>
            <a:srgbClr val="1B5E43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914400" y="2240280"/>
            <a:ext cx="4572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80%</a:t>
            </a:r>
            <a:endParaRPr lang="en-US" sz="7800" dirty="0"/>
          </a:p>
        </p:txBody>
      </p:sp>
      <p:sp>
        <p:nvSpPr>
          <p:cNvPr id="6" name="Text 4"/>
          <p:cNvSpPr/>
          <p:nvPr/>
        </p:nvSpPr>
        <p:spPr>
          <a:xfrm>
            <a:off x="914400" y="352044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的全球農地被用於放牧牲畜或種植牠們的飼料──卻僅產出人們實際攝取熱量中的一小部分。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14400" y="484632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↓ 76%</a:t>
            </a:r>
            <a:r>
              <a:rPr lang="en-US" sz="135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 改採純植物飲食，最多可將每人所需的糧食用地減少四分之三。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6309360" y="2103120"/>
            <a:ext cx="777240" cy="777240"/>
          </a:xfrm>
          <a:prstGeom prst="ellipse">
            <a:avLst/>
          </a:prstGeom>
          <a:solidFill>
            <a:srgbClr val="E9F4EE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670" y="2297430"/>
            <a:ext cx="388620" cy="38862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269480" y="2103120"/>
            <a:ext cx="4343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亞馬遜雨林消失的最大單一元兇。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6309360" y="3108960"/>
            <a:ext cx="5303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養牛與飼料作物的擴張，一再被認定為亞馬遜森林砍伐的首要原因──這片地球上生物多樣性最豐富的雨林，至今仍因養牛活動與為餵養動物而種植的大豆，承受著沉重壓力。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20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水資源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值得為地球舉杯的飲食。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生產一公斤牛肉所需的水，約是一公斤扁豆的 12 倍──而它們能為你的餐盤提供同等的蛋白質。</a:t>
            </a:r>
            <a:endParaRPr lang="en-US" sz="155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548640" y="2194560"/>
          <a:ext cx="6949440" cy="352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7909560" y="2194560"/>
            <a:ext cx="3703320" cy="1645920"/>
          </a:xfrm>
          <a:prstGeom prst="roundRect">
            <a:avLst>
              <a:gd name="adj" fmla="val 5556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8019288" y="2304288"/>
            <a:ext cx="3483864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43–67%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8074152" y="2916936"/>
            <a:ext cx="3374136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2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更小的水足跡──在所有研究過的飲食模式中，純素飲食的削減幅度最大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7909560" y="4023360"/>
            <a:ext cx="3703320" cy="1691640"/>
          </a:xfrm>
          <a:prstGeom prst="roundRect">
            <a:avLst>
              <a:gd name="adj" fmla="val 5405"/>
            </a:avLst>
          </a:prstGeom>
          <a:solidFill>
            <a:srgbClr val="1B5E43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8019288" y="4133088"/>
            <a:ext cx="3483864" cy="83921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⅓</a:t>
            </a:r>
            <a:endParaRPr lang="en-US" sz="5600" dirty="0"/>
          </a:p>
        </p:txBody>
      </p:sp>
      <p:sp>
        <p:nvSpPr>
          <p:cNvPr id="11" name="Text 8"/>
          <p:cNvSpPr/>
          <p:nvPr/>
        </p:nvSpPr>
        <p:spPr>
          <a:xfrm>
            <a:off x="8074152" y="5045456"/>
            <a:ext cx="3374136" cy="578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25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的全球淡水用量流向畜牧業，其中大部分用於飼料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21</a:t>
            </a: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污染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農業逕流正在使海洋窒息。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6400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65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從農田沖刷而出的過量氮與磷──包括來自牲畜及其飼料作物的部分──是造成缺氧「死亡區」的主因，海洋生物在那裡無法存活。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548640" y="4160520"/>
            <a:ext cx="6400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i="1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美國環保署證實，經由密西西比河流域帶來的農業污染，是這片每年夏天必定重現的低氧區的直接成因。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7498080" y="2011680"/>
            <a:ext cx="4114800" cy="3474720"/>
          </a:xfrm>
          <a:prstGeom prst="roundRect">
            <a:avLst>
              <a:gd name="adj" fmla="val 3158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9" name="Shape 7"/>
          <p:cNvSpPr/>
          <p:nvPr/>
        </p:nvSpPr>
        <p:spPr>
          <a:xfrm>
            <a:off x="9006840" y="2331720"/>
            <a:ext cx="1097280" cy="109728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60" y="2606040"/>
            <a:ext cx="548640" cy="54864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635240" y="352044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6,500</a:t>
            </a:r>
            <a:endParaRPr lang="en-US" sz="6400" dirty="0"/>
          </a:p>
        </p:txBody>
      </p:sp>
      <p:sp>
        <p:nvSpPr>
          <p:cNvPr id="12" name="Text 9"/>
          <p:cNvSpPr/>
          <p:nvPr/>
        </p:nvSpPr>
        <p:spPr>
          <a:xfrm>
            <a:off x="7772400" y="4526280"/>
            <a:ext cx="3566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平方英里──這是美國最大死亡區的面積，位於美洲灣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生物多樣性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我們正身處一場大滅絕之中。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5120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主要的推手是棲地破壞──而在全球範圍內，造成棲地破壞的最大原因正是農業的擴張，其中又以畜牧及為其種植的飼料作物為主。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548640" y="3931920"/>
            <a:ext cx="5120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2D6A4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聯合國 2019 年的生物多樣性報告警告，當前的情況超越了人類歷史上的任何時刻。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126480" y="1828800"/>
            <a:ext cx="5477256" cy="1783080"/>
          </a:xfrm>
          <a:prstGeom prst="roundRect">
            <a:avLst>
              <a:gd name="adj" fmla="val 5128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6236208" y="1938528"/>
            <a:ext cx="5257800" cy="7792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1,000×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6291072" y="2790952"/>
            <a:ext cx="5148072" cy="729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3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快於自然速率──這就是當前物種消失的速度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26480" y="3794760"/>
            <a:ext cx="5477256" cy="1783080"/>
          </a:xfrm>
          <a:prstGeom prst="roundRect">
            <a:avLst>
              <a:gd name="adj" fmla="val 5128"/>
            </a:avLst>
          </a:prstGeom>
          <a:solidFill>
            <a:srgbClr val="1B5E43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6236208" y="3904488"/>
            <a:ext cx="5257800" cy="7493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100萬</a:t>
            </a:r>
            <a:endParaRPr lang="en-US" sz="5000" dirty="0"/>
          </a:p>
        </p:txBody>
      </p:sp>
      <p:sp>
        <p:nvSpPr>
          <p:cNvPr id="11" name="Text 9"/>
          <p:cNvSpPr/>
          <p:nvPr/>
        </p:nvSpPr>
        <p:spPr>
          <a:xfrm>
            <a:off x="6291072" y="4726940"/>
            <a:ext cx="5148072" cy="7594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30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種動植物如今正面臨滅絕威脅，其中許多將在數十年內消失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23</a:t>
            </a:r>
            <a:endParaRPr lang="en-US" sz="8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效率的論據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餵飽更多人，卻不必開墾新土地。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5312664" cy="3566160"/>
          </a:xfrm>
          <a:prstGeom prst="roundRect">
            <a:avLst>
              <a:gd name="adj" fmla="val 3077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960120" y="2377440"/>
            <a:ext cx="868680" cy="868680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290" y="2594610"/>
            <a:ext cx="434340" cy="4343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2331720"/>
            <a:ext cx="3657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49%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960120" y="3520440"/>
            <a:ext cx="4572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的糧食可額外增添至全球供給中──只要減少對動物性食物的依賴，而且無需多開墾一英畝農地。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309360" y="2011680"/>
            <a:ext cx="5312664" cy="3566160"/>
          </a:xfrm>
          <a:prstGeom prst="roundRect">
            <a:avLst>
              <a:gd name="adj" fmla="val 3077"/>
            </a:avLst>
          </a:prstGeom>
          <a:solidFill>
            <a:srgbClr val="1B5E43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6675120" y="23317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到 2050 年，全球轉向純植物飲食可望帶來：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675120" y="2880360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↓ 70%</a:t>
            </a:r>
            <a:endParaRPr lang="en-US" sz="30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糧食相關溫室氣體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6675120" y="4160520"/>
            <a:ext cx="4572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↓ 10%</a:t>
            </a:r>
            <a:endParaRPr lang="en-US" sz="30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全球死亡人數──同時也是公共衛生的一大勝利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24</a:t>
            </a:r>
            <a:endParaRPr lang="en-US" sz="8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海洋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工業化捕撈正在摧毀海洋。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3383280" cy="3611880"/>
          </a:xfrm>
          <a:prstGeom prst="roundRect">
            <a:avLst>
              <a:gd name="adj" fmla="val 3243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914400" y="2377440"/>
            <a:ext cx="868680" cy="868680"/>
          </a:xfrm>
          <a:prstGeom prst="ellipse">
            <a:avLst/>
          </a:prstGeom>
          <a:solidFill>
            <a:srgbClr val="40916C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570" y="2594610"/>
            <a:ext cx="434340" cy="4343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33756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過度捕撈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14400" y="3840480"/>
            <a:ext cx="26517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全球 35.4% 的海洋魚類族群，其捕撈程度已達生物學上不可持續的水準──而其餘大部分也都已逼近極限（聯合國糧農組織）。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398264" y="2057400"/>
            <a:ext cx="3383280" cy="3611880"/>
          </a:xfrm>
          <a:prstGeom prst="roundRect">
            <a:avLst>
              <a:gd name="adj" fmla="val 3243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4764024" y="2377440"/>
            <a:ext cx="868680" cy="868680"/>
          </a:xfrm>
          <a:prstGeom prst="ellipse">
            <a:avLst/>
          </a:prstGeom>
          <a:solidFill>
            <a:srgbClr val="40916C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194" y="2594610"/>
            <a:ext cx="434340" cy="4343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64024" y="333756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底拖網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764024" y="3840480"/>
            <a:ext cx="26517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加重的漁網被拖過海床，摧毀古老的珊瑚與海綿棲地──其每年釋放的碳量，相當於全球航空業的總和。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247888" y="2057400"/>
            <a:ext cx="3383280" cy="3611880"/>
          </a:xfrm>
          <a:prstGeom prst="roundRect">
            <a:avLst>
              <a:gd name="adj" fmla="val 3243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8613648" y="2377440"/>
            <a:ext cx="868680" cy="868680"/>
          </a:xfrm>
          <a:prstGeom prst="ellipse">
            <a:avLst/>
          </a:prstGeom>
          <a:solidFill>
            <a:srgbClr val="40916C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0818" y="2594610"/>
            <a:ext cx="434340" cy="4343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613648" y="333756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混獲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8613648" y="3840480"/>
            <a:ext cx="26517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海豚、海龜、鯨魚與海鳥在無意間被捕獲──往往因此受傷或喪命──擾亂了整個海洋生態系（美國國家海洋暨大氣總署）。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20" name="Text 15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25</a:t>
            </a:r>
            <a:endParaRPr lang="en-US" sz="8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E9A23B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03</a:t>
            </a:r>
            <a:endParaRPr lang="en-US" sz="15000" dirty="0"/>
          </a:p>
        </p:txBody>
      </p:sp>
      <p:sp>
        <p:nvSpPr>
          <p:cNvPr id="5" name="Text 3"/>
          <p:cNvSpPr/>
          <p:nvPr/>
        </p:nvSpPr>
        <p:spPr>
          <a:xfrm>
            <a:off x="548640" y="3063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74C69D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理由 03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74720"/>
            <a:ext cx="8778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牠們會感到痛苦，會畏懼</a:t>
            </a:r>
            <a:endParaRPr lang="en-US" sz="4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死亡。牠們值得更好的對待。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48640" y="5257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對動物有益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509760" y="960120"/>
            <a:ext cx="1828800" cy="1828800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8672" y="1399032"/>
            <a:ext cx="950976" cy="95097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苦難的規模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這些數字大到幾乎難以想像。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48640" y="2057400"/>
            <a:ext cx="5312664" cy="3611880"/>
          </a:xfrm>
          <a:prstGeom prst="roundRect">
            <a:avLst>
              <a:gd name="adj" fmla="val 3038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822960" y="237744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830億</a:t>
            </a:r>
            <a:endParaRPr lang="en-US" sz="5000" dirty="0"/>
          </a:p>
        </p:txBody>
      </p:sp>
      <p:sp>
        <p:nvSpPr>
          <p:cNvPr id="8" name="Text 6"/>
          <p:cNvSpPr/>
          <p:nvPr/>
        </p:nvSpPr>
        <p:spPr>
          <a:xfrm>
            <a:off x="914400" y="3611880"/>
            <a:ext cx="4572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單單 2022 年，就有這麼多陸地動物為了食物而被宰殺（聯合國糧農組織）──這個數字在過去六十年間逐年攀升。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309360" y="2057400"/>
            <a:ext cx="5312664" cy="3611880"/>
          </a:xfrm>
          <a:prstGeom prst="roundRect">
            <a:avLst>
              <a:gd name="adj" fmla="val 3038"/>
            </a:avLst>
          </a:prstGeom>
          <a:solidFill>
            <a:srgbClr val="1B5E43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6583680" y="237744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2,000億+</a:t>
            </a:r>
            <a:endParaRPr lang="en-US" sz="4800" dirty="0"/>
          </a:p>
        </p:txBody>
      </p:sp>
      <p:sp>
        <p:nvSpPr>
          <p:cNvPr id="11" name="Text 9"/>
          <p:cNvSpPr/>
          <p:nvPr/>
        </p:nvSpPr>
        <p:spPr>
          <a:xfrm>
            <a:off x="6675120" y="3611880"/>
            <a:ext cx="4572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55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一旦把養殖魚類也計入，每年的總數可能達到這個量級──這不只讓陸地動物的數字翻倍，更是遠遠將其超越。</a:t>
            </a:r>
            <a:endParaRPr lang="en-US" sz="15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工廠化養殖指數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用數字看工廠化養殖。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世界動物保護協會首度發布的工廠化養殖指數（2026 年）調查了 151 個國家：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3383280" cy="3337560"/>
          </a:xfrm>
          <a:prstGeom prst="roundRect">
            <a:avLst>
              <a:gd name="adj" fmla="val 3288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Shape 4"/>
          <p:cNvSpPr/>
          <p:nvPr/>
        </p:nvSpPr>
        <p:spPr>
          <a:xfrm>
            <a:off x="1828800" y="2697480"/>
            <a:ext cx="822960" cy="82296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540" y="2903220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3611880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760億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868680" y="452628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隻動物於 2020 年在全球的集約式工廠化養殖系統中被飼養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398264" y="2377440"/>
            <a:ext cx="3383280" cy="3337560"/>
          </a:xfrm>
          <a:prstGeom prst="roundRect">
            <a:avLst>
              <a:gd name="adj" fmla="val 3288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Shape 8"/>
          <p:cNvSpPr/>
          <p:nvPr/>
        </p:nvSpPr>
        <p:spPr>
          <a:xfrm>
            <a:off x="5678424" y="2697480"/>
            <a:ext cx="822960" cy="82296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4164" y="2903220"/>
            <a:ext cx="411480" cy="4114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89704" y="3611880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10</a:t>
            </a:r>
            <a:endParaRPr lang="en-US" sz="3600" dirty="0"/>
          </a:p>
        </p:txBody>
      </p:sp>
      <p:sp>
        <p:nvSpPr>
          <p:cNvPr id="14" name="Text 10"/>
          <p:cNvSpPr/>
          <p:nvPr/>
        </p:nvSpPr>
        <p:spPr>
          <a:xfrm>
            <a:off x="4718304" y="452628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地球上每人每年所對應、被工廠化養殖並宰殺的動物數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8247888" y="2377440"/>
            <a:ext cx="3383280" cy="3337560"/>
          </a:xfrm>
          <a:prstGeom prst="roundRect">
            <a:avLst>
              <a:gd name="adj" fmla="val 3288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6" name="Shape 12"/>
          <p:cNvSpPr/>
          <p:nvPr/>
        </p:nvSpPr>
        <p:spPr>
          <a:xfrm>
            <a:off x="9528048" y="2697480"/>
            <a:ext cx="822960" cy="82296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3788" y="2903220"/>
            <a:ext cx="411480" cy="41148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39328" y="3611880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99.9%</a:t>
            </a:r>
            <a:endParaRPr lang="en-US" sz="3600" dirty="0"/>
          </a:p>
        </p:txBody>
      </p:sp>
      <p:sp>
        <p:nvSpPr>
          <p:cNvPr id="19" name="Text 14"/>
          <p:cNvSpPr/>
          <p:nvPr/>
        </p:nvSpPr>
        <p:spPr>
          <a:xfrm>
            <a:off x="8567928" y="452628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3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的美國肉雞，一生都在工廠化農場中度過</a:t>
            </a:r>
            <a:endParaRPr lang="en-US" sz="1350" dirty="0"/>
          </a:p>
        </p:txBody>
      </p:sp>
      <p:sp>
        <p:nvSpPr>
          <p:cNvPr id="20" name="Text 15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28</a:t>
            </a:r>
            <a:endParaRPr lang="en-US" sz="8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意識的科學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這個問題已有答案。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12664" cy="3246120"/>
          </a:xfrm>
          <a:prstGeom prst="roundRect">
            <a:avLst>
              <a:gd name="adj" fmla="val 3380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960120" y="2286000"/>
            <a:ext cx="868680" cy="868680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290" y="2503170"/>
            <a:ext cx="434340" cy="4343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65960" y="2286000"/>
            <a:ext cx="3483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2012 年 · 劍橋宣言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60120" y="3337560"/>
            <a:ext cx="4489704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由頂尖神經科學家共同簽署：非人類動物同樣具備產生意識狀態所需的神經解剖、神經化學與神經生理基礎。人類並非獨一無二。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327648" y="1920240"/>
            <a:ext cx="5312664" cy="3246120"/>
          </a:xfrm>
          <a:prstGeom prst="roundRect">
            <a:avLst>
              <a:gd name="adj" fmla="val 3380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6739128" y="2286000"/>
            <a:ext cx="868680" cy="868680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298" y="2503170"/>
            <a:ext cx="434340" cy="4343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744968" y="2286000"/>
            <a:ext cx="3483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2024 年 · 紐約宣言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6739128" y="3337560"/>
            <a:ext cx="4489704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確認所有哺乳類與鳥類擁有意識具備「強力的科學支持」──並指出所有脊椎動物（包括魚類）乃至許多無脊椎動物擁有意識，皆「具有實際的可能性」。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548640" y="534924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1B5E43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豬、牛、雞與魚都不是物品。牠們是各自過著自己生命的個體。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核心理念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三個簡單的理念。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純植物飲食對你的健康有益、對地球有益，也對與我們共享世界的動物有益。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3383280" cy="3383280"/>
          </a:xfrm>
          <a:prstGeom prst="roundRect">
            <a:avLst>
              <a:gd name="adj" fmla="val 3243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Shape 4"/>
          <p:cNvSpPr/>
          <p:nvPr/>
        </p:nvSpPr>
        <p:spPr>
          <a:xfrm>
            <a:off x="914400" y="2788920"/>
            <a:ext cx="914400" cy="914400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01752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4400" y="38404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對你有益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14400" y="4370832"/>
            <a:ext cx="2651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保護你的身體──降低罹患心臟病、癌症與糖尿病的風險。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398264" y="2423160"/>
            <a:ext cx="3383280" cy="3383280"/>
          </a:xfrm>
          <a:prstGeom prst="roundRect">
            <a:avLst>
              <a:gd name="adj" fmla="val 3243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Shape 8"/>
          <p:cNvSpPr/>
          <p:nvPr/>
        </p:nvSpPr>
        <p:spPr>
          <a:xfrm>
            <a:off x="4764024" y="2788920"/>
            <a:ext cx="914400" cy="914400"/>
          </a:xfrm>
          <a:prstGeom prst="ellipse">
            <a:avLst/>
          </a:prstGeom>
          <a:solidFill>
            <a:srgbClr val="40916C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624" y="3017520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764024" y="38404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對地球有益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4764024" y="4370832"/>
            <a:ext cx="2651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幫助療癒地球──這是你所能採取最有力的氣候行動。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8247888" y="2423160"/>
            <a:ext cx="3383280" cy="3383280"/>
          </a:xfrm>
          <a:prstGeom prst="roundRect">
            <a:avLst>
              <a:gd name="adj" fmla="val 3243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6" name="Shape 12"/>
          <p:cNvSpPr/>
          <p:nvPr/>
        </p:nvSpPr>
        <p:spPr>
          <a:xfrm>
            <a:off x="8613648" y="2788920"/>
            <a:ext cx="914400" cy="91440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2248" y="3017520"/>
            <a:ext cx="457200" cy="4572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613648" y="38404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對動物有益</a:t>
            </a:r>
            <a:endParaRPr lang="en-US" sz="2000" dirty="0"/>
          </a:p>
        </p:txBody>
      </p:sp>
      <p:sp>
        <p:nvSpPr>
          <p:cNvPr id="19" name="Text 14"/>
          <p:cNvSpPr/>
          <p:nvPr/>
        </p:nvSpPr>
        <p:spPr>
          <a:xfrm>
            <a:off x="8613648" y="4370832"/>
            <a:ext cx="2651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讓數十億有感知的生命免於一生的苦難。</a:t>
            </a:r>
            <a:endParaRPr lang="en-US" sz="1350" dirty="0"/>
          </a:p>
        </p:txBody>
      </p:sp>
      <p:sp>
        <p:nvSpPr>
          <p:cNvPr id="20" name="Text 15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777240"/>
            <a:ext cx="731520" cy="731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645920"/>
            <a:ext cx="10424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農場動物會感受到愉悅與悲傷、興奮與怨懟、沮喪、恐懼與痛苦。牠們的覺知與智慧，遠超乎我們過去的想像。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548640" y="35204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──珍·古德博士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4160520"/>
            <a:ext cx="3383280" cy="1874520"/>
          </a:xfrm>
          <a:prstGeom prst="roundRect">
            <a:avLst>
              <a:gd name="adj" fmla="val 4878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Shape 5"/>
          <p:cNvSpPr/>
          <p:nvPr/>
        </p:nvSpPr>
        <p:spPr>
          <a:xfrm>
            <a:off x="822960" y="4434840"/>
            <a:ext cx="640080" cy="640080"/>
          </a:xfrm>
          <a:prstGeom prst="ellipse">
            <a:avLst/>
          </a:prstGeom>
          <a:solidFill>
            <a:srgbClr val="74C69D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" y="4594860"/>
            <a:ext cx="320040" cy="3200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443484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豬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822960" y="5138928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能走出迷宮、利用鏡子找到食物，還會玩簡單的電子遊戲。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98264" y="4160520"/>
            <a:ext cx="3383280" cy="1874520"/>
          </a:xfrm>
          <a:prstGeom prst="roundRect">
            <a:avLst>
              <a:gd name="adj" fmla="val 4878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Shape 9"/>
          <p:cNvSpPr/>
          <p:nvPr/>
        </p:nvSpPr>
        <p:spPr>
          <a:xfrm>
            <a:off x="4672584" y="4434840"/>
            <a:ext cx="640080" cy="640080"/>
          </a:xfrm>
          <a:prstGeom prst="ellipse">
            <a:avLst/>
          </a:prstGeom>
          <a:solidFill>
            <a:srgbClr val="74C69D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2604" y="4594860"/>
            <a:ext cx="320040" cy="3200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404104" y="443484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雞</a:t>
            </a:r>
            <a:endParaRPr lang="en-US" sz="1800" dirty="0"/>
          </a:p>
        </p:txBody>
      </p:sp>
      <p:sp>
        <p:nvSpPr>
          <p:cNvPr id="16" name="Text 11"/>
          <p:cNvSpPr/>
          <p:nvPr/>
        </p:nvSpPr>
        <p:spPr>
          <a:xfrm>
            <a:off x="4672584" y="5138928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懂得未雨綢繆、理解因果關係，並展現自我控制。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247888" y="4160520"/>
            <a:ext cx="3383280" cy="1874520"/>
          </a:xfrm>
          <a:prstGeom prst="roundRect">
            <a:avLst>
              <a:gd name="adj" fmla="val 4878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3"/>
          <p:cNvSpPr/>
          <p:nvPr/>
        </p:nvSpPr>
        <p:spPr>
          <a:xfrm>
            <a:off x="8522208" y="4434840"/>
            <a:ext cx="640080" cy="640080"/>
          </a:xfrm>
          <a:prstGeom prst="ellipse">
            <a:avLst/>
          </a:prstGeom>
          <a:solidFill>
            <a:srgbClr val="74C69D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2228" y="4594860"/>
            <a:ext cx="320040" cy="32004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253728" y="443484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牛</a:t>
            </a:r>
            <a:endParaRPr lang="en-US" sz="1800" dirty="0"/>
          </a:p>
        </p:txBody>
      </p:sp>
      <p:sp>
        <p:nvSpPr>
          <p:cNvPr id="21" name="Text 15"/>
          <p:cNvSpPr/>
          <p:nvPr/>
        </p:nvSpPr>
        <p:spPr>
          <a:xfrm>
            <a:off x="8522208" y="5138928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會有「靈光乍現」的時刻、建立深厚的情感連結，並能辨認面孔。</a:t>
            </a:r>
            <a:endParaRPr lang="en-US" sz="12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產業內幕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逐一檢視每種動物。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91672" cy="768096"/>
          </a:xfrm>
          <a:prstGeom prst="roundRect">
            <a:avLst>
              <a:gd name="adj" fmla="val 9524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731520" y="1874520"/>
            <a:ext cx="585216" cy="585216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972" y="2014972"/>
            <a:ext cx="304312" cy="3043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783080"/>
            <a:ext cx="24688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肉雞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3931920" y="1783080"/>
            <a:ext cx="1463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2603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99.9%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3931920" y="229514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工廠化養殖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5577840" y="1783080"/>
            <a:ext cx="58795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被育種得生長過快，以致許多隻再也撐不起自己的體重──在約五週大被宰殺前就已跛行。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48640" y="2660904"/>
            <a:ext cx="11091672" cy="768096"/>
          </a:xfrm>
          <a:prstGeom prst="roundRect">
            <a:avLst>
              <a:gd name="adj" fmla="val 9524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Shape 9"/>
          <p:cNvSpPr/>
          <p:nvPr/>
        </p:nvSpPr>
        <p:spPr>
          <a:xfrm>
            <a:off x="731520" y="2752344"/>
            <a:ext cx="585216" cy="585216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972" y="2892796"/>
            <a:ext cx="304312" cy="30431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508760" y="2660904"/>
            <a:ext cx="24688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蛋雞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3931920" y="2660904"/>
            <a:ext cx="1463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2603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98.3%</a:t>
            </a:r>
            <a:endParaRPr lang="en-US" sz="3000" dirty="0"/>
          </a:p>
        </p:txBody>
      </p:sp>
      <p:sp>
        <p:nvSpPr>
          <p:cNvPr id="16" name="Text 12"/>
          <p:cNvSpPr/>
          <p:nvPr/>
        </p:nvSpPr>
        <p:spPr>
          <a:xfrm>
            <a:off x="3931920" y="3172968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工廠化養殖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5577840" y="2660904"/>
            <a:ext cx="58795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層架籠中，每隻母雞僅有約 750 平方公分的空間──勉強比一張 A4 紙大一些──沒有空間能展翅、棲息或築巢。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548640" y="3538728"/>
            <a:ext cx="11091672" cy="768096"/>
          </a:xfrm>
          <a:prstGeom prst="roundRect">
            <a:avLst>
              <a:gd name="adj" fmla="val 9524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5"/>
          <p:cNvSpPr/>
          <p:nvPr/>
        </p:nvSpPr>
        <p:spPr>
          <a:xfrm>
            <a:off x="731520" y="3630168"/>
            <a:ext cx="585216" cy="585216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972" y="3770620"/>
            <a:ext cx="304312" cy="30431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508760" y="3538728"/>
            <a:ext cx="24688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豬</a:t>
            </a:r>
            <a:endParaRPr lang="en-US" sz="1700" dirty="0"/>
          </a:p>
        </p:txBody>
      </p:sp>
      <p:sp>
        <p:nvSpPr>
          <p:cNvPr id="22" name="Text 17"/>
          <p:cNvSpPr/>
          <p:nvPr/>
        </p:nvSpPr>
        <p:spPr>
          <a:xfrm>
            <a:off x="3931920" y="3538728"/>
            <a:ext cx="1463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2603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98.6%</a:t>
            </a:r>
            <a:endParaRPr lang="en-US" sz="3000" dirty="0"/>
          </a:p>
        </p:txBody>
      </p:sp>
      <p:sp>
        <p:nvSpPr>
          <p:cNvPr id="23" name="Text 18"/>
          <p:cNvSpPr/>
          <p:nvPr/>
        </p:nvSpPr>
        <p:spPr>
          <a:xfrm>
            <a:off x="3931920" y="405079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工廠化養殖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5577840" y="3538728"/>
            <a:ext cx="58795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繁殖母豬在約 2 × 7 英尺的妊娠欄中度過四個月的孕期──空間小到連轉身都做不到。</a:t>
            </a:r>
            <a:endParaRPr lang="en-US" sz="1250" dirty="0"/>
          </a:p>
        </p:txBody>
      </p:sp>
      <p:sp>
        <p:nvSpPr>
          <p:cNvPr id="25" name="Shape 20"/>
          <p:cNvSpPr/>
          <p:nvPr/>
        </p:nvSpPr>
        <p:spPr>
          <a:xfrm>
            <a:off x="548640" y="4416552"/>
            <a:ext cx="11091672" cy="768096"/>
          </a:xfrm>
          <a:prstGeom prst="roundRect">
            <a:avLst>
              <a:gd name="adj" fmla="val 9524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6" name="Shape 21"/>
          <p:cNvSpPr/>
          <p:nvPr/>
        </p:nvSpPr>
        <p:spPr>
          <a:xfrm>
            <a:off x="731520" y="4507992"/>
            <a:ext cx="585216" cy="585216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972" y="4648444"/>
            <a:ext cx="304312" cy="304312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508760" y="4416552"/>
            <a:ext cx="24688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火雞</a:t>
            </a:r>
            <a:endParaRPr lang="en-US" sz="1700" dirty="0"/>
          </a:p>
        </p:txBody>
      </p:sp>
      <p:sp>
        <p:nvSpPr>
          <p:cNvPr id="29" name="Text 23"/>
          <p:cNvSpPr/>
          <p:nvPr/>
        </p:nvSpPr>
        <p:spPr>
          <a:xfrm>
            <a:off x="3931920" y="4416552"/>
            <a:ext cx="1463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2603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99.8%</a:t>
            </a:r>
            <a:endParaRPr lang="en-US" sz="3000" dirty="0"/>
          </a:p>
        </p:txBody>
      </p:sp>
      <p:sp>
        <p:nvSpPr>
          <p:cNvPr id="30" name="Text 24"/>
          <p:cNvSpPr/>
          <p:nvPr/>
        </p:nvSpPr>
        <p:spPr>
          <a:xfrm>
            <a:off x="3931920" y="4928616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工廠化養殖</a:t>
            </a:r>
            <a:endParaRPr lang="en-US" sz="850" dirty="0"/>
          </a:p>
        </p:txBody>
      </p:sp>
      <p:sp>
        <p:nvSpPr>
          <p:cNvPr id="31" name="Text 25"/>
          <p:cNvSpPr/>
          <p:nvPr/>
        </p:nvSpPr>
        <p:spPr>
          <a:xfrm>
            <a:off x="5577840" y="4416552"/>
            <a:ext cx="58795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從孵化起就被關在沒有窗戶的棚舍裡；被育種得體型過大，以致許多隻在宰殺前就已殘廢或死於心臟衰竭。</a:t>
            </a:r>
            <a:endParaRPr lang="en-US" sz="1250" dirty="0"/>
          </a:p>
        </p:txBody>
      </p:sp>
      <p:sp>
        <p:nvSpPr>
          <p:cNvPr id="32" name="Shape 26"/>
          <p:cNvSpPr/>
          <p:nvPr/>
        </p:nvSpPr>
        <p:spPr>
          <a:xfrm>
            <a:off x="548640" y="5294376"/>
            <a:ext cx="11091672" cy="768096"/>
          </a:xfrm>
          <a:prstGeom prst="roundRect">
            <a:avLst>
              <a:gd name="adj" fmla="val 9524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3" name="Shape 27"/>
          <p:cNvSpPr/>
          <p:nvPr/>
        </p:nvSpPr>
        <p:spPr>
          <a:xfrm>
            <a:off x="731520" y="5385816"/>
            <a:ext cx="585216" cy="585216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972" y="5526268"/>
            <a:ext cx="304312" cy="304312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1508760" y="5294376"/>
            <a:ext cx="24688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乳牛</a:t>
            </a:r>
            <a:endParaRPr lang="en-US" sz="1700" dirty="0"/>
          </a:p>
        </p:txBody>
      </p:sp>
      <p:sp>
        <p:nvSpPr>
          <p:cNvPr id="36" name="Text 29"/>
          <p:cNvSpPr/>
          <p:nvPr/>
        </p:nvSpPr>
        <p:spPr>
          <a:xfrm>
            <a:off x="3931920" y="5294376"/>
            <a:ext cx="1463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2603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97%</a:t>
            </a:r>
            <a:endParaRPr lang="en-US" sz="3000" dirty="0"/>
          </a:p>
        </p:txBody>
      </p:sp>
      <p:sp>
        <p:nvSpPr>
          <p:cNvPr id="37" name="Text 30"/>
          <p:cNvSpPr/>
          <p:nvPr/>
        </p:nvSpPr>
        <p:spPr>
          <a:xfrm>
            <a:off x="3931920" y="5806440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工廠化養殖</a:t>
            </a:r>
            <a:endParaRPr lang="en-US" sz="850" dirty="0"/>
          </a:p>
        </p:txBody>
      </p:sp>
      <p:sp>
        <p:nvSpPr>
          <p:cNvPr id="38" name="Text 31"/>
          <p:cNvSpPr/>
          <p:nvPr/>
        </p:nvSpPr>
        <p:spPr>
          <a:xfrm>
            <a:off x="5577840" y="5294376"/>
            <a:ext cx="5879592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小牛在出生 24 小時內就被帶走；母牛幾乎持續不斷地被迫懷孕，而公牛犢往往在出生第一週就被殺死。</a:t>
            </a:r>
            <a:endParaRPr lang="en-US" sz="1250" dirty="0"/>
          </a:p>
        </p:txBody>
      </p:sp>
      <p:sp>
        <p:nvSpPr>
          <p:cNvPr id="39" name="Text 32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40" name="Text 33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31</a:t>
            </a:r>
            <a:endParaRPr lang="en-US" sz="8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那些被遺忘的生命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魚也會感到痛苦。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3383280" cy="3246120"/>
          </a:xfrm>
          <a:prstGeom prst="roundRect">
            <a:avLst>
              <a:gd name="adj" fmla="val 3380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914400" y="2377440"/>
            <a:ext cx="822960" cy="822960"/>
          </a:xfrm>
          <a:prstGeom prst="ellipse">
            <a:avLst/>
          </a:prstGeom>
          <a:solidFill>
            <a:srgbClr val="40916C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140" y="258318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2918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有感知，會受苦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3749040"/>
            <a:ext cx="2651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一篇具里程碑意義的《動物感知》（Animal Sentience）綜述發現，有大量證據顯示魚會感到痛──而且很可能對此有意識上的感受。其痛覺受器已有文獻記載。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398264" y="2057400"/>
            <a:ext cx="3383280" cy="3246120"/>
          </a:xfrm>
          <a:prstGeom prst="roundRect">
            <a:avLst>
              <a:gd name="adj" fmla="val 3380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4764024" y="2377440"/>
            <a:ext cx="822960" cy="822960"/>
          </a:xfrm>
          <a:prstGeom prst="ellipse">
            <a:avLst/>
          </a:prstGeom>
          <a:solidFill>
            <a:srgbClr val="40916C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764" y="2583180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64024" y="32918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魚鉤造成傷害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4764024" y="3749040"/>
            <a:ext cx="2651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相當比例「釣後放生」的魚會因傷勢或緊迫而死亡，部分倖存者則留下感覺功能受損的後遺症。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247888" y="2057400"/>
            <a:ext cx="3383280" cy="3246120"/>
          </a:xfrm>
          <a:prstGeom prst="roundRect">
            <a:avLst>
              <a:gd name="adj" fmla="val 3380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8613648" y="2377440"/>
            <a:ext cx="822960" cy="822960"/>
          </a:xfrm>
          <a:prstGeom prst="ellipse">
            <a:avLst/>
          </a:prstGeom>
          <a:solidFill>
            <a:srgbClr val="40916C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9388" y="2583180"/>
            <a:ext cx="411480" cy="4114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613648" y="32918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氣壓性創傷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8613648" y="3749040"/>
            <a:ext cx="2651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深水魚在被拉上水面時，因壓力急遽變化而遭受災難性的內臟損傷。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548640" y="544068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2D6A4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長久以來，魚類因過時的假設而被排除在動物福利法之外──如今，越來越多經同儕審查的科學研究已徹底推翻了這些假設。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32</a:t>
            </a:r>
            <a:endParaRPr lang="en-US" sz="8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改變一切的選擇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三大理由，一個選擇。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3383280" cy="3886200"/>
          </a:xfrm>
          <a:prstGeom prst="roundRect">
            <a:avLst>
              <a:gd name="adj" fmla="val 3243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Shape 5"/>
          <p:cNvSpPr/>
          <p:nvPr/>
        </p:nvSpPr>
        <p:spPr>
          <a:xfrm>
            <a:off x="1737360" y="2331720"/>
            <a:ext cx="1005840" cy="100584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820" y="2583180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22960" y="34747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愛你的健康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868680" y="4023360"/>
            <a:ext cx="2743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30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純植物飲食能保護你的心臟、降低癌症風險，並給予你的身體那些它本就賴以茁壯的養分。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98264" y="1965960"/>
            <a:ext cx="3383280" cy="3886200"/>
          </a:xfrm>
          <a:prstGeom prst="roundRect">
            <a:avLst>
              <a:gd name="adj" fmla="val 3243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Shape 9"/>
          <p:cNvSpPr/>
          <p:nvPr/>
        </p:nvSpPr>
        <p:spPr>
          <a:xfrm>
            <a:off x="5586984" y="2331720"/>
            <a:ext cx="1005840" cy="100584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444" y="2583180"/>
            <a:ext cx="502920" cy="5029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72584" y="34747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愛我們的地球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4718304" y="4023360"/>
            <a:ext cx="2743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30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雨林、水循環與生物多樣性都需要我們改變飲食方式──而個人的選擇，終將匯聚成巨大的集體影響力。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8247888" y="1965960"/>
            <a:ext cx="3383280" cy="3886200"/>
          </a:xfrm>
          <a:prstGeom prst="roundRect">
            <a:avLst>
              <a:gd name="adj" fmla="val 3243"/>
            </a:avLst>
          </a:prstGeom>
          <a:solidFill>
            <a:srgbClr val="123A2B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3"/>
          <p:cNvSpPr/>
          <p:nvPr/>
        </p:nvSpPr>
        <p:spPr>
          <a:xfrm>
            <a:off x="9436608" y="2331720"/>
            <a:ext cx="1005840" cy="100584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8068" y="2583180"/>
            <a:ext cx="502920" cy="50292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522208" y="34747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愛護動物</a:t>
            </a:r>
            <a:endParaRPr lang="en-US" sz="2000" dirty="0"/>
          </a:p>
        </p:txBody>
      </p:sp>
      <p:sp>
        <p:nvSpPr>
          <p:cNvPr id="20" name="Text 15"/>
          <p:cNvSpPr/>
          <p:nvPr/>
        </p:nvSpPr>
        <p:spPr>
          <a:xfrm>
            <a:off x="8567928" y="4023360"/>
            <a:ext cx="2743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30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因為牠們有感受，因為牠們會受苦──也因為如果我們親眼看見以我們之名所做的一切，多數人都會說：不該是這樣。</a:t>
            </a:r>
            <a:endParaRPr lang="en-US" sz="13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為何你可以信賴這份資料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有科學作為後盾。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本簡報中的每一項論述，皆引自經同儕審查的研究，以及全球頂尖的科學與健康機構。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3017520" cy="1737360"/>
          </a:xfrm>
          <a:prstGeom prst="roundRect">
            <a:avLst>
              <a:gd name="adj" fmla="val 5263"/>
            </a:avLst>
          </a:prstGeom>
          <a:solidFill>
            <a:srgbClr val="1B5E43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658368" y="2395728"/>
            <a:ext cx="2798064" cy="95910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89</a:t>
            </a:r>
            <a:endParaRPr lang="en-US" sz="6400" dirty="0"/>
          </a:p>
        </p:txBody>
      </p:sp>
      <p:sp>
        <p:nvSpPr>
          <p:cNvPr id="7" name="Text 5"/>
          <p:cNvSpPr/>
          <p:nvPr/>
        </p:nvSpPr>
        <p:spPr>
          <a:xfrm>
            <a:off x="713232" y="3427984"/>
            <a:ext cx="2688336" cy="503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25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項引用來源，依出現順序編號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794760" y="2286000"/>
            <a:ext cx="2304288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9" name="Text 7"/>
          <p:cNvSpPr/>
          <p:nvPr/>
        </p:nvSpPr>
        <p:spPr>
          <a:xfrm>
            <a:off x="3794760" y="2286000"/>
            <a:ext cx="23042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世界衛生組織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263640" y="2286000"/>
            <a:ext cx="705917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6263640" y="2286000"/>
            <a:ext cx="70591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聯合國糧農組織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7134149" y="2286000"/>
            <a:ext cx="537667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7134149" y="2286000"/>
            <a:ext cx="53766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IPCC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836408" y="2286000"/>
            <a:ext cx="1883664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7836408" y="2286000"/>
            <a:ext cx="18836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牛津大學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3794760" y="2889504"/>
            <a:ext cx="2136038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3794760" y="2889504"/>
            <a:ext cx="213603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劍橋大學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095390" y="2889504"/>
            <a:ext cx="1042416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Text 17"/>
          <p:cNvSpPr/>
          <p:nvPr/>
        </p:nvSpPr>
        <p:spPr>
          <a:xfrm>
            <a:off x="6095390" y="2889504"/>
            <a:ext cx="1042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《刺胳針》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302398" y="2889504"/>
            <a:ext cx="705917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7302398" y="2889504"/>
            <a:ext cx="70591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《自然》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8172907" y="2889504"/>
            <a:ext cx="537667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3" name="Text 21"/>
          <p:cNvSpPr/>
          <p:nvPr/>
        </p:nvSpPr>
        <p:spPr>
          <a:xfrm>
            <a:off x="8172907" y="2889504"/>
            <a:ext cx="53766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JAMA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794760" y="3493008"/>
            <a:ext cx="3650285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5" name="Text 23"/>
          <p:cNvSpPr/>
          <p:nvPr/>
        </p:nvSpPr>
        <p:spPr>
          <a:xfrm>
            <a:off x="3794760" y="3493008"/>
            <a:ext cx="365028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美國營養與飲食學會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7609637" y="3493008"/>
            <a:ext cx="2556662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7" name="Text 25"/>
          <p:cNvSpPr/>
          <p:nvPr/>
        </p:nvSpPr>
        <p:spPr>
          <a:xfrm>
            <a:off x="7609637" y="3493008"/>
            <a:ext cx="25566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英國營養師協會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10330891" y="3493008"/>
            <a:ext cx="453542" cy="457200"/>
          </a:xfrm>
          <a:prstGeom prst="roundRect">
            <a:avLst>
              <a:gd name="adj" fmla="val 50403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9" name="Text 27"/>
          <p:cNvSpPr/>
          <p:nvPr/>
        </p:nvSpPr>
        <p:spPr>
          <a:xfrm>
            <a:off x="10330891" y="3493008"/>
            <a:ext cx="4535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英國國民保健署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3794760" y="4096512"/>
            <a:ext cx="705917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1" name="Text 29"/>
          <p:cNvSpPr/>
          <p:nvPr/>
        </p:nvSpPr>
        <p:spPr>
          <a:xfrm>
            <a:off x="3794760" y="4096512"/>
            <a:ext cx="70591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美國環保署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4665269" y="4096512"/>
            <a:ext cx="1378915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3" name="Text 31"/>
          <p:cNvSpPr/>
          <p:nvPr/>
        </p:nvSpPr>
        <p:spPr>
          <a:xfrm>
            <a:off x="4665269" y="4096512"/>
            <a:ext cx="137891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美國海洋漁業局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6208776" y="4096512"/>
            <a:ext cx="2136038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5" name="Text 33"/>
          <p:cNvSpPr/>
          <p:nvPr/>
        </p:nvSpPr>
        <p:spPr>
          <a:xfrm>
            <a:off x="6208776" y="4096512"/>
            <a:ext cx="213603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世界動物保護協會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8509406" y="4096512"/>
            <a:ext cx="1631290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7" name="Text 35"/>
          <p:cNvSpPr/>
          <p:nvPr/>
        </p:nvSpPr>
        <p:spPr>
          <a:xfrm>
            <a:off x="8509406" y="4096512"/>
            <a:ext cx="16312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純素協會</a:t>
            </a:r>
            <a:endParaRPr lang="en-US" sz="1150" dirty="0"/>
          </a:p>
        </p:txBody>
      </p:sp>
      <p:sp>
        <p:nvSpPr>
          <p:cNvPr id="38" name="Shape 36"/>
          <p:cNvSpPr/>
          <p:nvPr/>
        </p:nvSpPr>
        <p:spPr>
          <a:xfrm>
            <a:off x="3794760" y="4700016"/>
            <a:ext cx="2640787" cy="457200"/>
          </a:xfrm>
          <a:prstGeom prst="roundRect">
            <a:avLst>
              <a:gd name="adj" fmla="val 50000"/>
            </a:avLst>
          </a:prstGeom>
          <a:solidFill>
            <a:srgbClr val="E9F4EE"/>
          </a:solidFill>
          <a:ln w="12700">
            <a:solidFill>
              <a:srgbClr val="DCEAE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9" name="Text 37"/>
          <p:cNvSpPr/>
          <p:nvPr/>
        </p:nvSpPr>
        <p:spPr>
          <a:xfrm>
            <a:off x="3794760" y="4700016"/>
            <a:ext cx="264078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英國健康經濟學辦公室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34</a:t>
            </a:r>
            <a:endParaRPr lang="en-US" sz="8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274320" y="4663440"/>
            <a:ext cx="2743200" cy="2743200"/>
          </a:xfrm>
          <a:prstGeom prst="ellipse">
            <a:avLst/>
          </a:prstGeom>
          <a:solidFill>
            <a:srgbClr val="2D6A4F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548640" y="822960"/>
            <a:ext cx="914400" cy="914400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05156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1965960"/>
            <a:ext cx="10515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每一餐都是一個選擇。每一個選擇，都是為你想生活的世界投下的一票。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548640" y="365760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E9A23B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邁向純素。</a:t>
            </a:r>
            <a:endParaRPr lang="en-US" sz="8000" dirty="0"/>
          </a:p>
        </p:txBody>
      </p:sp>
      <p:sp>
        <p:nvSpPr>
          <p:cNvPr id="9" name="Text 6"/>
          <p:cNvSpPr/>
          <p:nvPr/>
        </p:nvSpPr>
        <p:spPr>
          <a:xfrm>
            <a:off x="548640" y="51663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純素飲食，為了更健康的你、更善待的地球，以及更有同理心的世界。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48640" y="58064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kern="0" spc="200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E9A23B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01</a:t>
            </a:r>
            <a:endParaRPr lang="en-US" sz="15000" dirty="0"/>
          </a:p>
        </p:txBody>
      </p:sp>
      <p:sp>
        <p:nvSpPr>
          <p:cNvPr id="5" name="Text 3"/>
          <p:cNvSpPr/>
          <p:nvPr/>
        </p:nvSpPr>
        <p:spPr>
          <a:xfrm>
            <a:off x="548640" y="3063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74C69D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理由 01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74720"/>
            <a:ext cx="8778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你的身體天生</a:t>
            </a:r>
            <a:endParaRPr lang="en-US" sz="4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適合植物性飲食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48640" y="5257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對你的健康有益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509760" y="960120"/>
            <a:ext cx="1828800" cy="1828800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8672" y="1399032"/>
            <a:ext cx="950976" cy="9509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權威認證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專家有共識。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全球兩大頂尖營養權威機構均認可，妥善規劃的純素飲食在營養上完整，且有助於健康。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5312664" cy="3154680"/>
          </a:xfrm>
          <a:prstGeom prst="roundRect">
            <a:avLst>
              <a:gd name="adj" fmla="val 3478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Shape 4"/>
          <p:cNvSpPr/>
          <p:nvPr/>
        </p:nvSpPr>
        <p:spPr>
          <a:xfrm>
            <a:off x="960120" y="2834640"/>
            <a:ext cx="914400" cy="914400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306324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3886200"/>
            <a:ext cx="44897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美國營養與飲食學會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60120" y="4709160"/>
            <a:ext cx="44897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其 2025 年更新的立場聲明指出，素食與純素飲食對成年人而言營養充足。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327648" y="2468880"/>
            <a:ext cx="5312664" cy="3154680"/>
          </a:xfrm>
          <a:prstGeom prst="roundRect">
            <a:avLst>
              <a:gd name="adj" fmla="val 3478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Shape 8"/>
          <p:cNvSpPr/>
          <p:nvPr/>
        </p:nvSpPr>
        <p:spPr>
          <a:xfrm>
            <a:off x="6739128" y="2834640"/>
            <a:ext cx="914400" cy="914400"/>
          </a:xfrm>
          <a:prstGeom prst="ellipse">
            <a:avLst/>
          </a:prstGeom>
          <a:solidFill>
            <a:srgbClr val="1B5E4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728" y="3063240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739128" y="3886200"/>
            <a:ext cx="44897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英國營養師協會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6739128" y="4709160"/>
            <a:ext cx="44897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證實此類飲食適用於人生各個階段──包括懷孕期、嬰兒期與兒童期。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疾病預防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證據壓倒性地清晰。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52120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6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一個人越是貼近純植物飲食，罹患第二型糖尿病、心臟病、癌症與早逝的風險就越低。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548640" y="3611880"/>
            <a:ext cx="5212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i="1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2023 年的一項統合分析彙整了 76 項研究、逾 200 萬人的數據──證據之龐大，且全都指向同一個方向。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126480" y="1828800"/>
            <a:ext cx="2606040" cy="1783080"/>
          </a:xfrm>
          <a:prstGeom prst="roundRect">
            <a:avLst>
              <a:gd name="adj" fmla="val 5128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6236208" y="1938528"/>
            <a:ext cx="2386584" cy="8991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76</a:t>
            </a:r>
            <a:endParaRPr lang="en-US" sz="6000" dirty="0"/>
          </a:p>
        </p:txBody>
      </p:sp>
      <p:sp>
        <p:nvSpPr>
          <p:cNvPr id="8" name="Text 6"/>
          <p:cNvSpPr/>
          <p:nvPr/>
        </p:nvSpPr>
        <p:spPr>
          <a:xfrm>
            <a:off x="6291072" y="2910840"/>
            <a:ext cx="2276856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2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項研究彙整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9006840" y="1828800"/>
            <a:ext cx="2606040" cy="1783080"/>
          </a:xfrm>
          <a:prstGeom prst="roundRect">
            <a:avLst>
              <a:gd name="adj" fmla="val 5128"/>
            </a:avLst>
          </a:prstGeom>
          <a:solidFill>
            <a:srgbClr val="E9F4EE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9116568" y="1938528"/>
            <a:ext cx="2386584" cy="7792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200萬+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9171432" y="2790952"/>
            <a:ext cx="2276856" cy="729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25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人接受分析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126480" y="3794760"/>
            <a:ext cx="5477256" cy="1783080"/>
          </a:xfrm>
          <a:prstGeom prst="roundRect">
            <a:avLst>
              <a:gd name="adj" fmla="val 5128"/>
            </a:avLst>
          </a:prstGeom>
          <a:solidFill>
            <a:srgbClr val="1B5E43"/>
          </a:solidFill>
          <a:ln/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6236208" y="3904488"/>
            <a:ext cx="5257800" cy="8991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25%</a:t>
            </a:r>
            <a:endParaRPr lang="en-US" sz="6000" dirty="0"/>
          </a:p>
        </p:txBody>
      </p:sp>
      <p:sp>
        <p:nvSpPr>
          <p:cNvPr id="14" name="Text 12"/>
          <p:cNvSpPr/>
          <p:nvPr/>
        </p:nvSpPr>
        <p:spPr>
          <a:xfrm>
            <a:off x="6291072" y="4876800"/>
            <a:ext cx="514807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300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死於慢性疾病的風險更低──追蹤 10 萬名美國人長達 30 年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心臟與循環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你的心臟會感謝這樣的飲食。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12664" cy="3566160"/>
          </a:xfrm>
          <a:prstGeom prst="roundRect">
            <a:avLst>
              <a:gd name="adj" fmla="val 3077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960120" y="2331720"/>
            <a:ext cx="868680" cy="86868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290" y="2548890"/>
            <a:ext cx="434340" cy="4343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65960" y="2286000"/>
            <a:ext cx="34838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25%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960120" y="3520440"/>
            <a:ext cx="448970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死於缺血性心臟病的風險更低──也就是動脈阻塞所引起的那一種。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60120" y="5029200"/>
            <a:ext cx="4489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《Nutrients》期刊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327648" y="1965960"/>
            <a:ext cx="5312664" cy="3566160"/>
          </a:xfrm>
          <a:prstGeom prst="roundRect">
            <a:avLst>
              <a:gd name="adj" fmla="val 3077"/>
            </a:avLst>
          </a:prstGeom>
          <a:solidFill>
            <a:srgbClr val="F2F9F5"/>
          </a:solidFill>
          <a:ln w="12700">
            <a:solidFill>
              <a:srgbClr val="DCEAE2"/>
            </a:solidFill>
            <a:prstDash val="solid"/>
          </a:ln>
          <a:effectLst>
            <a:outerShdw blurRad="114300" dist="38100" dir="5400000" algn="bl" rotWithShape="0">
              <a:srgbClr val="16382A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Shape 8"/>
          <p:cNvSpPr/>
          <p:nvPr/>
        </p:nvSpPr>
        <p:spPr>
          <a:xfrm>
            <a:off x="6739128" y="2331720"/>
            <a:ext cx="868680" cy="86868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298" y="2548890"/>
            <a:ext cx="434340" cy="4343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744968" y="2286000"/>
            <a:ext cx="34838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34%</a:t>
            </a:r>
            <a:endParaRPr lang="en-US" sz="5400" dirty="0"/>
          </a:p>
        </p:txBody>
      </p:sp>
      <p:sp>
        <p:nvSpPr>
          <p:cNvPr id="14" name="Text 10"/>
          <p:cNvSpPr/>
          <p:nvPr/>
        </p:nvSpPr>
        <p:spPr>
          <a:xfrm>
            <a:off x="6739128" y="3520440"/>
            <a:ext cx="448970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罹患高血壓的風險低於肉食者，即使在校正年齡、體重與胰島素阻抗之後依然如此。</a:t>
            </a:r>
            <a:endParaRPr lang="en-US" sz="1550" dirty="0"/>
          </a:p>
        </p:txBody>
      </p:sp>
      <p:sp>
        <p:nvSpPr>
          <p:cNvPr id="15" name="Text 11"/>
          <p:cNvSpPr/>
          <p:nvPr/>
        </p:nvSpPr>
        <p:spPr>
          <a:xfrm>
            <a:off x="6739128" y="5029200"/>
            <a:ext cx="4489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《高血壓期刊》（逾 4,100 人）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548640" y="571500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2D6A4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高血壓是中風最主要的風險因子之一──光是這一點，就足以成為多吃植物的理由。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18" name="Text 14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癌症防護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0F2E22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更低的癌症風險──由 180 萬人的數據支持。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664208"/>
            <a:ext cx="50292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1F2E2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這是有史以來針對無肉飲食與癌症規模最大的研究──由牛津大學主導，匯集橫跨三大洲的數據──發現素食者罹患多種癌症的機率顯著較低。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48640" y="388620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1B5E43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7% </a:t>
            </a:r>
            <a:r>
              <a:rPr lang="en-US" sz="1400" dirty="0">
                <a:solidFill>
                  <a:srgbClr val="5E6F66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整體癌症發生率因此降低，與純素飲食相關。</a:t>
            </a:r>
            <a:endParaRPr lang="en-US" sz="30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5943600" y="1783080"/>
          <a:ext cx="5669280" cy="406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/>
          <p:cNvSpPr/>
          <p:nvPr/>
        </p:nvSpPr>
        <p:spPr>
          <a:xfrm>
            <a:off x="548640" y="6455664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選擇純素的三大理由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7982712" y="6455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40916C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iourearth.com   </a:t>
            </a:r>
            <a:r>
              <a:rPr lang="en-US" sz="850" dirty="0">
                <a:solidFill>
                  <a:srgbClr val="9DB2A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2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-1554480"/>
            <a:ext cx="3657600" cy="3657600"/>
          </a:xfrm>
          <a:prstGeom prst="ellipse">
            <a:avLst/>
          </a:prstGeom>
          <a:solidFill>
            <a:srgbClr val="2D6A4F">
              <a:alpha val="22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1338560" y="640080"/>
            <a:ext cx="1371600" cy="1371600"/>
          </a:xfrm>
          <a:prstGeom prst="ellipse">
            <a:avLst/>
          </a:prstGeom>
          <a:solidFill>
            <a:srgbClr val="E9A23B">
              <a:alpha val="20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110916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20" dirty="0">
                <a:solidFill>
                  <a:srgbClr val="E9A23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餐盤的另一面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91440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世界衛生組織將加工肉品列為第一類致癌物。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23317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B7E4C7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與菸草及石棉屬於同一類別──這是基於對數千項研究的審查。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3200400"/>
            <a:ext cx="3383280" cy="2377440"/>
          </a:xfrm>
          <a:prstGeom prst="roundRect">
            <a:avLst>
              <a:gd name="adj" fmla="val 4615"/>
            </a:avLst>
          </a:prstGeom>
          <a:solidFill>
            <a:srgbClr val="123A2B"/>
          </a:solidFill>
          <a:ln w="15875">
            <a:solidFill>
              <a:srgbClr val="E2603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Shape 6"/>
          <p:cNvSpPr/>
          <p:nvPr/>
        </p:nvSpPr>
        <p:spPr>
          <a:xfrm>
            <a:off x="1783080" y="3520440"/>
            <a:ext cx="914400" cy="91440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0" y="374904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48640" y="457200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E2603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第一類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48640" y="489204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加工肉品</a:t>
            </a:r>
            <a:endParaRPr lang="en-US" sz="1900" dirty="0"/>
          </a:p>
        </p:txBody>
      </p:sp>
      <p:sp>
        <p:nvSpPr>
          <p:cNvPr id="12" name="Shape 9"/>
          <p:cNvSpPr/>
          <p:nvPr/>
        </p:nvSpPr>
        <p:spPr>
          <a:xfrm>
            <a:off x="4398264" y="3200400"/>
            <a:ext cx="3383280" cy="2377440"/>
          </a:xfrm>
          <a:prstGeom prst="roundRect">
            <a:avLst>
              <a:gd name="adj" fmla="val 4615"/>
            </a:avLst>
          </a:prstGeom>
          <a:solidFill>
            <a:srgbClr val="123A2B"/>
          </a:solidFill>
          <a:ln w="15875">
            <a:solidFill>
              <a:srgbClr val="E2603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Shape 10"/>
          <p:cNvSpPr/>
          <p:nvPr/>
        </p:nvSpPr>
        <p:spPr>
          <a:xfrm>
            <a:off x="5632704" y="3520440"/>
            <a:ext cx="914400" cy="91440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304" y="3749040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398264" y="457200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E2603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第一類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398264" y="489204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菸草</a:t>
            </a:r>
            <a:endParaRPr lang="en-US" sz="1900" dirty="0"/>
          </a:p>
        </p:txBody>
      </p:sp>
      <p:sp>
        <p:nvSpPr>
          <p:cNvPr id="17" name="Shape 13"/>
          <p:cNvSpPr/>
          <p:nvPr/>
        </p:nvSpPr>
        <p:spPr>
          <a:xfrm>
            <a:off x="8247888" y="3200400"/>
            <a:ext cx="3383280" cy="2377440"/>
          </a:xfrm>
          <a:prstGeom prst="roundRect">
            <a:avLst>
              <a:gd name="adj" fmla="val 4615"/>
            </a:avLst>
          </a:prstGeom>
          <a:solidFill>
            <a:srgbClr val="123A2B"/>
          </a:solidFill>
          <a:ln w="15875">
            <a:solidFill>
              <a:srgbClr val="E2603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4"/>
          <p:cNvSpPr/>
          <p:nvPr/>
        </p:nvSpPr>
        <p:spPr>
          <a:xfrm>
            <a:off x="9482328" y="3520440"/>
            <a:ext cx="914400" cy="914400"/>
          </a:xfrm>
          <a:prstGeom prst="ellipse">
            <a:avLst/>
          </a:prstGeom>
          <a:solidFill>
            <a:srgbClr val="E2603F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0928" y="374904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247888" y="457200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E2603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第一類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8247888" y="489204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Noto Serif CJK TC" pitchFamily="34" charset="0"/>
                <a:ea typeface="Noto Serif CJK TC" pitchFamily="34" charset="-122"/>
                <a:cs typeface="Noto Serif CJK TC" pitchFamily="34" charset="-120"/>
              </a:rPr>
              <a:t>石棉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TC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2826</Words>
  <Application>Microsoft Office PowerPoint</Application>
  <PresentationFormat>Widescreen</PresentationFormat>
  <Paragraphs>407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Noto Sans CJK TC</vt:lpstr>
      <vt:lpstr>Noto Serif CJK 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Reasons to Choose Vegan</dc:title>
  <dc:subject>PptxGenJS Presentation</dc:subject>
  <dc:creator>loveourearth.com.au</dc:creator>
  <cp:lastModifiedBy>Vincent He</cp:lastModifiedBy>
  <cp:revision>1</cp:revision>
  <dcterms:created xsi:type="dcterms:W3CDTF">2026-06-10T11:32:04Z</dcterms:created>
  <dcterms:modified xsi:type="dcterms:W3CDTF">2026-06-23T03:38:15Z</dcterms:modified>
</cp:coreProperties>
</file>