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notesSlides/notesSlide8.xml" ContentType="application/vnd.openxmlformats-officedocument.presentationml.notesSlide+xml"/>
  <Override PartName="/ppt/charts/chart4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5.xml" ContentType="application/vnd.openxmlformats-officedocument.drawingml.chart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1B58732-F196-478E-859B-44BEF587B3BE}" v="2" dt="2026-06-23T03:37:44.7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04" d="100"/>
          <a:sy n="104" d="100"/>
        </p:scale>
        <p:origin x="-60" y="7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ncent He" userId="33552894-392c-4a12-989d-f2c0c419a8ad" providerId="ADAL" clId="{FB5722E1-F314-4513-AD26-19FEEFBCEEA4}"/>
    <pc:docChg chg="custSel modSld">
      <pc:chgData name="Vincent He" userId="33552894-392c-4a12-989d-f2c0c419a8ad" providerId="ADAL" clId="{FB5722E1-F314-4513-AD26-19FEEFBCEEA4}" dt="2026-06-23T03:37:44.716" v="12"/>
      <pc:docMkLst>
        <pc:docMk/>
      </pc:docMkLst>
      <pc:sldChg chg="addSp delSp modSp mod">
        <pc:chgData name="Vincent He" userId="33552894-392c-4a12-989d-f2c0c419a8ad" providerId="ADAL" clId="{FB5722E1-F314-4513-AD26-19FEEFBCEEA4}" dt="2026-06-23T03:37:44.716" v="12"/>
        <pc:sldMkLst>
          <pc:docMk/>
          <pc:sldMk cId="0" sldId="256"/>
        </pc:sldMkLst>
        <pc:spChg chg="mod">
          <ac:chgData name="Vincent He" userId="33552894-392c-4a12-989d-f2c0c419a8ad" providerId="ADAL" clId="{FB5722E1-F314-4513-AD26-19FEEFBCEEA4}" dt="2026-06-23T03:37:44.716" v="12"/>
          <ac:spMkLst>
            <pc:docMk/>
            <pc:sldMk cId="0" sldId="256"/>
            <ac:spMk id="8" creationId="{00000000-0000-0000-0000-000000000000}"/>
          </ac:spMkLst>
        </pc:spChg>
        <pc:picChg chg="del">
          <ac:chgData name="Vincent He" userId="33552894-392c-4a12-989d-f2c0c419a8ad" providerId="ADAL" clId="{FB5722E1-F314-4513-AD26-19FEEFBCEEA4}" dt="2026-06-23T03:16:43.809" v="0" actId="478"/>
          <ac:picMkLst>
            <pc:docMk/>
            <pc:sldMk cId="0" sldId="256"/>
            <ac:picMk id="4" creationId="{00000000-0000-0000-0000-000000000000}"/>
          </ac:picMkLst>
        </pc:picChg>
        <pc:picChg chg="add mod">
          <ac:chgData name="Vincent He" userId="33552894-392c-4a12-989d-f2c0c419a8ad" providerId="ADAL" clId="{FB5722E1-F314-4513-AD26-19FEEFBCEEA4}" dt="2026-06-23T03:17:09.822" v="4" actId="14100"/>
          <ac:picMkLst>
            <pc:docMk/>
            <pc:sldMk cId="0" sldId="256"/>
            <ac:picMk id="10" creationId="{28B15B26-EE86-110C-1752-C33B2A00B1C3}"/>
          </ac:picMkLst>
        </pc:picChg>
      </pc:sldChg>
      <pc:sldChg chg="addSp delSp modSp mod">
        <pc:chgData name="Vincent He" userId="33552894-392c-4a12-989d-f2c0c419a8ad" providerId="ADAL" clId="{FB5722E1-F314-4513-AD26-19FEEFBCEEA4}" dt="2026-06-23T03:37:44.716" v="12"/>
        <pc:sldMkLst>
          <pc:docMk/>
          <pc:sldMk cId="0" sldId="267"/>
        </pc:sldMkLst>
        <pc:spChg chg="mod">
          <ac:chgData name="Vincent He" userId="33552894-392c-4a12-989d-f2c0c419a8ad" providerId="ADAL" clId="{FB5722E1-F314-4513-AD26-19FEEFBCEEA4}" dt="2026-06-23T03:37:44.716" v="12"/>
          <ac:spMkLst>
            <pc:docMk/>
            <pc:sldMk cId="0" sldId="267"/>
            <ac:spMk id="15" creationId="{00000000-0000-0000-0000-000000000000}"/>
          </ac:spMkLst>
        </pc:spChg>
        <pc:picChg chg="del">
          <ac:chgData name="Vincent He" userId="33552894-392c-4a12-989d-f2c0c419a8ad" providerId="ADAL" clId="{FB5722E1-F314-4513-AD26-19FEEFBCEEA4}" dt="2026-06-23T03:17:40.756" v="6" actId="478"/>
          <ac:picMkLst>
            <pc:docMk/>
            <pc:sldMk cId="0" sldId="267"/>
            <ac:picMk id="4" creationId="{00000000-0000-0000-0000-000000000000}"/>
          </ac:picMkLst>
        </pc:picChg>
        <pc:picChg chg="add mod">
          <ac:chgData name="Vincent He" userId="33552894-392c-4a12-989d-f2c0c419a8ad" providerId="ADAL" clId="{FB5722E1-F314-4513-AD26-19FEEFBCEEA4}" dt="2026-06-23T03:17:52.204" v="11" actId="1076"/>
          <ac:picMkLst>
            <pc:docMk/>
            <pc:sldMk cId="0" sldId="267"/>
            <ac:picMk id="17" creationId="{D2D137FA-943B-22C8-6933-AD02660D138A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風險降低</c:v>
                </c:pt>
              </c:strCache>
            </c:strRef>
          </c:tx>
          <c:spPr>
            <a:solidFill>
              <a:srgbClr val="3E8E41"/>
            </a:solidFill>
            <a:effectLst/>
          </c:spPr>
          <c:invertIfNegative val="0"/>
          <c:dLbls>
            <c:numFmt formatCode="0&quot;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 i="0" u="none" strike="noStrike">
                    <a:solidFill>
                      <a:srgbClr val="1F2A22"/>
                    </a:solidFill>
                    <a:latin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胰腺癌</c:v>
                </c:pt>
                <c:pt idx="1">
                  <c:v>前列腺癌</c:v>
                </c:pt>
                <c:pt idx="2">
                  <c:v>乳腺癌</c:v>
                </c:pt>
                <c:pt idx="3">
                  <c:v>腎癌</c:v>
                </c:pt>
                <c:pt idx="4">
                  <c:v>多發性骨髓瘤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21</c:v>
                </c:pt>
                <c:pt idx="1">
                  <c:v>12</c:v>
                </c:pt>
                <c:pt idx="2">
                  <c:v>9</c:v>
                </c:pt>
                <c:pt idx="3">
                  <c:v>28</c:v>
                </c:pt>
                <c:pt idx="4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DE-42CA-92A3-093C7FFBD21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5C6B60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35"/>
          <c:min val="0"/>
        </c:scaling>
        <c:delete val="0"/>
        <c:axPos val="l"/>
        <c:majorGridlines>
          <c:spPr>
            <a:ln w="9525" cap="flat">
              <a:solidFill>
                <a:srgbClr val="E4ECE2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5C6B60"/>
                </a:solidFill>
                <a:latin typeface="Calibri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報告比例</c:v>
                </c:pt>
              </c:strCache>
            </c:strRef>
          </c:tx>
          <c:spPr>
            <a:solidFill>
              <a:srgbClr val="3E8E41"/>
            </a:solidFill>
            <a:effectLst/>
          </c:spPr>
          <c:invertIfNegative val="0"/>
          <c:dLbls>
            <c:numFmt formatCode="0&quot;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 i="0" u="none" strike="noStrike">
                    <a:solidFill>
                      <a:srgbClr val="1F2A22"/>
                    </a:solidFill>
                    <a:latin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消化更順暢</c:v>
                </c:pt>
                <c:pt idx="1">
                  <c:v>睡眠更優質</c:v>
                </c:pt>
                <c:pt idx="2">
                  <c:v>精力更充沛</c:v>
                </c:pt>
                <c:pt idx="3">
                  <c:v>走得/跑得更遠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56</c:v>
                </c:pt>
                <c:pt idx="1">
                  <c:v>55</c:v>
                </c:pt>
                <c:pt idx="2">
                  <c:v>53</c:v>
                </c:pt>
                <c:pt idx="3">
                  <c:v>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87C-4E8C-86CC-49E15A4842E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50" b="0" i="0" u="none" strike="noStrike">
                <a:solidFill>
                  <a:srgbClr val="5C6B60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70"/>
          <c:min val="0"/>
        </c:scaling>
        <c:delete val="0"/>
        <c:axPos val="b"/>
        <c:majorGridlines>
          <c:spPr>
            <a:ln w="9525" cap="flat">
              <a:solidFill>
                <a:srgbClr val="E4ECE2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5C6B60"/>
                </a:solidFill>
                <a:latin typeface="Calibri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環境影響</c:v>
                </c:pt>
              </c:strCache>
            </c:strRef>
          </c:tx>
          <c:spPr>
            <a:solidFill>
              <a:srgbClr val="3E8E41"/>
            </a:solidFill>
            <a:effectLst/>
          </c:spPr>
          <c:invertIfNegative val="0"/>
          <c:dLbls>
            <c:numFmt formatCode="0&quot;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 i="0" u="none" strike="noStrike">
                    <a:solidFill>
                      <a:srgbClr val="1F2A22"/>
                    </a:solidFill>
                    <a:latin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高肉飲食</c:v>
                </c:pt>
                <c:pt idx="1">
                  <c:v>純素飲食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100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2B9-409B-A15F-7E45016012D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300" b="0" i="0" u="none" strike="noStrike">
                <a:solidFill>
                  <a:srgbClr val="5C6B60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110"/>
          <c:min val="0"/>
        </c:scaling>
        <c:delete val="0"/>
        <c:axPos val="b"/>
        <c:majorGridlines>
          <c:spPr>
            <a:ln w="9525" cap="flat">
              <a:solidFill>
                <a:srgbClr val="E4ECE2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5C6B60"/>
                </a:solidFill>
                <a:latin typeface="Calibri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升</c:v>
                </c:pt>
              </c:strCache>
            </c:strRef>
          </c:tx>
          <c:spPr>
            <a:solidFill>
              <a:srgbClr val="3E8E41"/>
            </a:solidFill>
            <a:effectLst/>
          </c:spPr>
          <c:invertIfNegative val="0"/>
          <c:dLbls>
            <c:numFmt formatCode="#,##0&quot; L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 i="0" u="none" strike="noStrike">
                    <a:solidFill>
                      <a:srgbClr val="1F2A22"/>
                    </a:solidFill>
                    <a:latin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牛肉</c:v>
                </c:pt>
                <c:pt idx="1">
                  <c:v>扁豆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15400</c:v>
                </c:pt>
                <c:pt idx="1">
                  <c:v>1250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D6-4FB1-8721-9705816B83B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400" b="0" i="0" u="none" strike="noStrike">
                <a:solidFill>
                  <a:srgbClr val="5C6B60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17000"/>
          <c:min val="0"/>
        </c:scaling>
        <c:delete val="0"/>
        <c:axPos val="l"/>
        <c:majorGridlines>
          <c:spPr>
            <a:ln w="9525" cap="flat">
              <a:solidFill>
                <a:srgbClr val="E4ECE2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5C6B60"/>
                </a:solidFill>
                <a:latin typeface="Calibri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工廠化養殖</c:v>
                </c:pt>
              </c:strCache>
            </c:strRef>
          </c:tx>
          <c:spPr>
            <a:solidFill>
              <a:srgbClr val="3E8E41"/>
            </a:solidFill>
            <a:effectLst/>
          </c:spPr>
          <c:invertIfNegative val="0"/>
          <c:dLbls>
            <c:numFmt formatCode="0.0&quot;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 i="0" u="none" strike="noStrike">
                    <a:solidFill>
                      <a:srgbClr val="FFFFFF"/>
                    </a:solidFill>
                    <a:latin typeface="Calibri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肉雞</c:v>
                </c:pt>
                <c:pt idx="1">
                  <c:v>蛋雞</c:v>
                </c:pt>
                <c:pt idx="2">
                  <c:v>豬</c:v>
                </c:pt>
                <c:pt idx="3">
                  <c:v>火雞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99.9</c:v>
                </c:pt>
                <c:pt idx="1">
                  <c:v>98.3</c:v>
                </c:pt>
                <c:pt idx="2">
                  <c:v>98.6</c:v>
                </c:pt>
                <c:pt idx="3">
                  <c:v>99.8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94C-4BDE-B929-B031722F67DE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50" b="0" i="0" u="none" strike="noStrike">
                <a:solidFill>
                  <a:srgbClr val="5C6B60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100"/>
          <c:min val="90"/>
        </c:scaling>
        <c:delete val="0"/>
        <c:axPos val="b"/>
        <c:majorGridlines>
          <c:spPr>
            <a:ln w="9525" cap="flat">
              <a:solidFill>
                <a:srgbClr val="E4ECE2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5C6B60"/>
                </a:solidFill>
                <a:latin typeface="Calibri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7265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63D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692640" y="-2011680"/>
            <a:ext cx="4754880" cy="4754880"/>
          </a:xfrm>
          <a:prstGeom prst="ellipse">
            <a:avLst/>
          </a:prstGeom>
          <a:solidFill>
            <a:srgbClr val="1E5631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3" name="Shape 1"/>
          <p:cNvSpPr/>
          <p:nvPr/>
        </p:nvSpPr>
        <p:spPr>
          <a:xfrm>
            <a:off x="-1645920" y="4572000"/>
            <a:ext cx="3840480" cy="3840480"/>
          </a:xfrm>
          <a:prstGeom prst="ellipse">
            <a:avLst/>
          </a:prstGeom>
          <a:solidFill>
            <a:srgbClr val="1E5631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5" name="Text 2"/>
          <p:cNvSpPr/>
          <p:nvPr/>
        </p:nvSpPr>
        <p:spPr>
          <a:xfrm>
            <a:off x="5486400" y="1234440"/>
            <a:ext cx="6035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300" dirty="0">
                <a:solidFill>
                  <a:srgbClr val="8DC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「熱愛地球」公益行動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5440680" y="1645920"/>
            <a:ext cx="630936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5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選擇純素的</a:t>
            </a:r>
            <a:endParaRPr lang="en-US" sz="5200" dirty="0"/>
          </a:p>
          <a:p>
            <a:pPr marL="0" indent="0">
              <a:lnSpc>
                <a:spcPct val="100000"/>
              </a:lnSpc>
              <a:buNone/>
            </a:pPr>
            <a:r>
              <a:rPr lang="en-US" sz="5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三個理由</a:t>
            </a:r>
            <a:endParaRPr lang="en-US" sz="5200" dirty="0"/>
          </a:p>
        </p:txBody>
      </p:sp>
      <p:sp>
        <p:nvSpPr>
          <p:cNvPr id="7" name="Text 4"/>
          <p:cNvSpPr/>
          <p:nvPr/>
        </p:nvSpPr>
        <p:spPr>
          <a:xfrm>
            <a:off x="5486400" y="3657600"/>
            <a:ext cx="61264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900" i="1" dirty="0">
                <a:solidFill>
                  <a:srgbClr val="F4F8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純素生活，為了更健康的你、更友善的地球，</a:t>
            </a:r>
            <a:endParaRPr lang="en-US" sz="190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1900" i="1" dirty="0">
                <a:solidFill>
                  <a:srgbClr val="F4F8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以及一個充滿悲憫的世界。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5486400" y="585216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8DC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iourearth.com</a:t>
            </a:r>
            <a:endParaRPr lang="en-US" sz="17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8B15B26-EE86-110C-1752-C33B2A00B1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4907" y="1197707"/>
            <a:ext cx="3198447" cy="319844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972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63D2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苦難的規模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640080" y="1051560"/>
            <a:ext cx="10972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450" dirty="0">
                <a:solidFill>
                  <a:srgbClr val="1F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這些數字大到幾乎無法想象——而科學如今已正式承認，這些動物是有知覺的生命。</a:t>
            </a:r>
            <a:endParaRPr lang="en-US" sz="145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3529584" cy="178308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1A1A1A">
                <a:alpha val="16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5" name="Text 3"/>
          <p:cNvSpPr/>
          <p:nvPr/>
        </p:nvSpPr>
        <p:spPr>
          <a:xfrm>
            <a:off x="777240" y="1993392"/>
            <a:ext cx="325526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3E8E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830億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914400" y="2788920"/>
            <a:ext cx="298094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250" dirty="0">
                <a:solidFill>
                  <a:srgbClr val="1F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頭陸生動物於 2022 年被宰殺供食用——這一數字在過去六十年間逐年攀升。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4480560" y="1828800"/>
            <a:ext cx="3529584" cy="178308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1A1A1A">
                <a:alpha val="16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8" name="Text 6"/>
          <p:cNvSpPr/>
          <p:nvPr/>
        </p:nvSpPr>
        <p:spPr>
          <a:xfrm>
            <a:off x="4617720" y="1993392"/>
            <a:ext cx="325526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3E8E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2000億+</a:t>
            </a:r>
            <a:endParaRPr lang="en-US" sz="4400" dirty="0"/>
          </a:p>
        </p:txBody>
      </p:sp>
      <p:sp>
        <p:nvSpPr>
          <p:cNvPr id="9" name="Text 7"/>
          <p:cNvSpPr/>
          <p:nvPr/>
        </p:nvSpPr>
        <p:spPr>
          <a:xfrm>
            <a:off x="4754880" y="2788920"/>
            <a:ext cx="298094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250" dirty="0">
                <a:solidFill>
                  <a:srgbClr val="1F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隻動物每年遭到宰殺——計入養殖魚類後，這一數字遠超陸生動物的總量。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8321040" y="1828800"/>
            <a:ext cx="3529584" cy="178308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1A1A1A">
                <a:alpha val="16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1" name="Text 9"/>
          <p:cNvSpPr/>
          <p:nvPr/>
        </p:nvSpPr>
        <p:spPr>
          <a:xfrm>
            <a:off x="8458200" y="1993392"/>
            <a:ext cx="325526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3E8E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</a:t>
            </a:r>
            <a:endParaRPr lang="en-US" sz="4400" dirty="0"/>
          </a:p>
        </p:txBody>
      </p:sp>
      <p:sp>
        <p:nvSpPr>
          <p:cNvPr id="12" name="Text 10"/>
          <p:cNvSpPr/>
          <p:nvPr/>
        </p:nvSpPr>
        <p:spPr>
          <a:xfrm>
            <a:off x="8595360" y="2788920"/>
            <a:ext cx="298094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250" dirty="0">
                <a:solidFill>
                  <a:srgbClr val="1F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地球上每個人、每一年，所對應被工廠化養殖並宰殺的動物數量。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40080" y="3977640"/>
            <a:ext cx="10927080" cy="2286000"/>
          </a:xfrm>
          <a:prstGeom prst="roundRect">
            <a:avLst>
              <a:gd name="adj" fmla="val 4800"/>
            </a:avLst>
          </a:prstGeom>
          <a:solidFill>
            <a:srgbClr val="163D26"/>
          </a:solidFill>
          <a:ln/>
          <a:effectLst>
            <a:outerShdw blurRad="114300" dist="38100" dir="5400000" algn="bl" rotWithShape="0">
              <a:srgbClr val="1A1A1A">
                <a:alpha val="16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4" name="Text 12"/>
          <p:cNvSpPr/>
          <p:nvPr/>
        </p:nvSpPr>
        <p:spPr>
          <a:xfrm>
            <a:off x="1005840" y="4206240"/>
            <a:ext cx="10241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動物意識的科學已成定論</a:t>
            </a:r>
            <a:endParaRPr lang="en-US" sz="2100" dirty="0"/>
          </a:p>
        </p:txBody>
      </p:sp>
      <p:sp>
        <p:nvSpPr>
          <p:cNvPr id="15" name="Text 13"/>
          <p:cNvSpPr/>
          <p:nvPr/>
        </p:nvSpPr>
        <p:spPr>
          <a:xfrm>
            <a:off x="1005840" y="4709160"/>
            <a:ext cx="10241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500" dirty="0">
                <a:solidFill>
                  <a:srgbClr val="F4F8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2024 年《紐約動物意識宣言》——由紐約大學、約克大學與倫敦政治經濟學院共同發起——確認存在</a:t>
            </a:r>
            <a:r>
              <a:rPr lang="en-US" sz="1500" b="1" dirty="0">
                <a:solidFill>
                  <a:srgbClr val="8DC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強有力的科學依據</a:t>
            </a:r>
            <a:r>
              <a:rPr lang="en-US" sz="1500" dirty="0">
                <a:solidFill>
                  <a:srgbClr val="F4F8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，證明所有哺乳動物與鳥類都擁有意識，且包括魚類在內的所有脊椎動物都切實可能擁有意識體驗。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1005840" y="5669280"/>
            <a:ext cx="10241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8DC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「農場動物會體會到快樂與悲傷、興奮與怨恨、沮喪、恐懼和疼痛。」 ——珍·古道爾博士</a:t>
            </a:r>
            <a:endParaRPr lang="en-US" sz="13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972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63D2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比我們想象的更聰明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640080" y="1051560"/>
            <a:ext cx="10972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450" dirty="0">
                <a:solidFill>
                  <a:srgbClr val="1F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它們不是物品——而是各自擁有生命的個體，且幾乎全部生活在工廠化農場之中。</a:t>
            </a:r>
            <a:endParaRPr lang="en-US" sz="145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5760720" cy="4617720"/>
          </a:xfrm>
          <a:prstGeom prst="roundRect">
            <a:avLst>
              <a:gd name="adj" fmla="val 2376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1A1A1A">
                <a:alpha val="16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5" name="Text 3"/>
          <p:cNvSpPr/>
          <p:nvPr/>
        </p:nvSpPr>
        <p:spPr>
          <a:xfrm>
            <a:off x="868680" y="1965960"/>
            <a:ext cx="5394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63D2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美國農場動物中工廠化養殖的比例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868680" y="2377440"/>
            <a:ext cx="5394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5C6B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在美國，幾乎每一隻供食用的動物都生活在工廠化農場。</a:t>
            </a:r>
            <a:endParaRPr lang="en-US" sz="1150" dirty="0"/>
          </a:p>
        </p:txBody>
      </p:sp>
      <p:graphicFrame>
        <p:nvGraphicFramePr>
          <p:cNvPr id="7" name="Chart 0"/>
          <p:cNvGraphicFramePr/>
          <p:nvPr/>
        </p:nvGraphicFramePr>
        <p:xfrm>
          <a:off x="731520" y="2788920"/>
          <a:ext cx="5532120" cy="3474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Shape 5"/>
          <p:cNvSpPr/>
          <p:nvPr/>
        </p:nvSpPr>
        <p:spPr>
          <a:xfrm>
            <a:off x="6675120" y="1783080"/>
            <a:ext cx="4892040" cy="1417320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1A1A1A">
                <a:alpha val="16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9" name="Text 6"/>
          <p:cNvSpPr/>
          <p:nvPr/>
        </p:nvSpPr>
        <p:spPr>
          <a:xfrm>
            <a:off x="6949440" y="1929384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3E8E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豬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6949440" y="2313432"/>
            <a:ext cx="44348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6000"/>
              </a:lnSpc>
              <a:buNone/>
            </a:pPr>
            <a:r>
              <a:rPr lang="en-US" sz="1250" dirty="0">
                <a:solidFill>
                  <a:srgbClr val="1F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能走出迷宮、借助鏡子找到藏起的食物，甚至會玩簡單的電子遊戲。</a:t>
            </a:r>
            <a:endParaRPr lang="en-US" sz="1250" dirty="0"/>
          </a:p>
        </p:txBody>
      </p:sp>
      <p:sp>
        <p:nvSpPr>
          <p:cNvPr id="11" name="Shape 8"/>
          <p:cNvSpPr/>
          <p:nvPr/>
        </p:nvSpPr>
        <p:spPr>
          <a:xfrm>
            <a:off x="6675120" y="3319272"/>
            <a:ext cx="4892040" cy="1417320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1A1A1A">
                <a:alpha val="16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2" name="Text 9"/>
          <p:cNvSpPr/>
          <p:nvPr/>
        </p:nvSpPr>
        <p:spPr>
          <a:xfrm>
            <a:off x="6949440" y="3465576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3E8E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雞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6949440" y="3849624"/>
            <a:ext cx="44348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6000"/>
              </a:lnSpc>
              <a:buNone/>
            </a:pPr>
            <a:r>
              <a:rPr lang="en-US" sz="1250" dirty="0">
                <a:solidFill>
                  <a:srgbClr val="1F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懂得提前規劃、理解因果關係，並能進行自我克制。</a:t>
            </a:r>
            <a:endParaRPr lang="en-US" sz="1250" dirty="0"/>
          </a:p>
        </p:txBody>
      </p:sp>
      <p:sp>
        <p:nvSpPr>
          <p:cNvPr id="14" name="Shape 11"/>
          <p:cNvSpPr/>
          <p:nvPr/>
        </p:nvSpPr>
        <p:spPr>
          <a:xfrm>
            <a:off x="6675120" y="4855464"/>
            <a:ext cx="4892040" cy="1417320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1A1A1A">
                <a:alpha val="16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5" name="Text 12"/>
          <p:cNvSpPr/>
          <p:nvPr/>
        </p:nvSpPr>
        <p:spPr>
          <a:xfrm>
            <a:off x="6949440" y="5001768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3E8E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牛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6949440" y="5385816"/>
            <a:ext cx="44348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6000"/>
              </a:lnSpc>
              <a:buNone/>
            </a:pPr>
            <a:r>
              <a:rPr lang="en-US" sz="1250" dirty="0">
                <a:solidFill>
                  <a:srgbClr val="1F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會有「靈光乍現」的頓悟時刻，能建立深厚的社會紐帶，並能認出彼此的面孔。</a:t>
            </a:r>
            <a:endParaRPr lang="en-US" sz="12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63D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011680" y="-2194560"/>
            <a:ext cx="5486400" cy="5486400"/>
          </a:xfrm>
          <a:prstGeom prst="ellipse">
            <a:avLst/>
          </a:prstGeom>
          <a:solidFill>
            <a:srgbClr val="1E5631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3" name="Shape 1"/>
          <p:cNvSpPr/>
          <p:nvPr/>
        </p:nvSpPr>
        <p:spPr>
          <a:xfrm>
            <a:off x="9875520" y="3840480"/>
            <a:ext cx="5029200" cy="5029200"/>
          </a:xfrm>
          <a:prstGeom prst="ellipse">
            <a:avLst/>
          </a:prstGeom>
          <a:solidFill>
            <a:srgbClr val="1E5631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5" name="Text 2"/>
          <p:cNvSpPr/>
          <p:nvPr/>
        </p:nvSpPr>
        <p:spPr>
          <a:xfrm>
            <a:off x="777240" y="777240"/>
            <a:ext cx="76809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改變一切的選擇</a:t>
            </a:r>
            <a:endParaRPr lang="en-US" sz="3800" dirty="0"/>
          </a:p>
        </p:txBody>
      </p:sp>
      <p:sp>
        <p:nvSpPr>
          <p:cNvPr id="6" name="Shape 3"/>
          <p:cNvSpPr/>
          <p:nvPr/>
        </p:nvSpPr>
        <p:spPr>
          <a:xfrm>
            <a:off x="822960" y="2304288"/>
            <a:ext cx="201168" cy="201168"/>
          </a:xfrm>
          <a:prstGeom prst="ellipse">
            <a:avLst/>
          </a:prstGeom>
          <a:solidFill>
            <a:srgbClr val="8DC63F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7" name="Text 4"/>
          <p:cNvSpPr/>
          <p:nvPr/>
        </p:nvSpPr>
        <p:spPr>
          <a:xfrm>
            <a:off x="1234440" y="2167128"/>
            <a:ext cx="6949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550" b="1" dirty="0">
                <a:solidFill>
                  <a:srgbClr val="8DC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關愛健康——</a:t>
            </a:r>
            <a:r>
              <a:rPr lang="en-US" sz="1550" dirty="0">
                <a:solidFill>
                  <a:srgbClr val="F4F8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植物性飲食守護你的心臟、降低罹癌風險，讓身體煥發活力。</a:t>
            </a:r>
            <a:endParaRPr lang="en-US" sz="1550" dirty="0"/>
          </a:p>
        </p:txBody>
      </p:sp>
      <p:sp>
        <p:nvSpPr>
          <p:cNvPr id="8" name="Shape 5"/>
          <p:cNvSpPr/>
          <p:nvPr/>
        </p:nvSpPr>
        <p:spPr>
          <a:xfrm>
            <a:off x="822960" y="3017520"/>
            <a:ext cx="201168" cy="201168"/>
          </a:xfrm>
          <a:prstGeom prst="ellipse">
            <a:avLst/>
          </a:prstGeom>
          <a:solidFill>
            <a:srgbClr val="8DC63F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9" name="Text 6"/>
          <p:cNvSpPr/>
          <p:nvPr/>
        </p:nvSpPr>
        <p:spPr>
          <a:xfrm>
            <a:off x="1234440" y="2880360"/>
            <a:ext cx="6949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550" b="1" dirty="0">
                <a:solidFill>
                  <a:srgbClr val="8DC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熱愛地球——</a:t>
            </a:r>
            <a:r>
              <a:rPr lang="en-US" sz="1550" dirty="0">
                <a:solidFill>
                  <a:srgbClr val="F4F8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雨林、水與生物多樣性，需要我們改變飲食方式——而微小的選擇終將匯聚成磅礴的力量。</a:t>
            </a:r>
            <a:endParaRPr lang="en-US" sz="1550" dirty="0"/>
          </a:p>
        </p:txBody>
      </p:sp>
      <p:sp>
        <p:nvSpPr>
          <p:cNvPr id="10" name="Shape 7"/>
          <p:cNvSpPr/>
          <p:nvPr/>
        </p:nvSpPr>
        <p:spPr>
          <a:xfrm>
            <a:off x="822960" y="3730752"/>
            <a:ext cx="201168" cy="201168"/>
          </a:xfrm>
          <a:prstGeom prst="ellipse">
            <a:avLst/>
          </a:prstGeom>
          <a:solidFill>
            <a:srgbClr val="8DC63F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11" name="Text 8"/>
          <p:cNvSpPr/>
          <p:nvPr/>
        </p:nvSpPr>
        <p:spPr>
          <a:xfrm>
            <a:off x="1234440" y="3593592"/>
            <a:ext cx="6949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550" b="1" dirty="0">
                <a:solidFill>
                  <a:srgbClr val="8DC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關愛動物——</a:t>
            </a:r>
            <a:r>
              <a:rPr lang="en-US" sz="1550" dirty="0">
                <a:solidFill>
                  <a:srgbClr val="F4F8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因為它們有知覺、會受苦——而我們大多數人都會說：不該如此，我不願如此。</a:t>
            </a:r>
            <a:endParaRPr lang="en-US" sz="1550" dirty="0"/>
          </a:p>
        </p:txBody>
      </p:sp>
      <p:sp>
        <p:nvSpPr>
          <p:cNvPr id="12" name="Shape 9"/>
          <p:cNvSpPr/>
          <p:nvPr/>
        </p:nvSpPr>
        <p:spPr>
          <a:xfrm>
            <a:off x="822960" y="4892040"/>
            <a:ext cx="3200400" cy="868680"/>
          </a:xfrm>
          <a:prstGeom prst="roundRect">
            <a:avLst>
              <a:gd name="adj" fmla="val 49474"/>
            </a:avLst>
          </a:prstGeom>
          <a:solidFill>
            <a:srgbClr val="8DC63F"/>
          </a:solidFill>
          <a:ln/>
          <a:effectLst>
            <a:outerShdw blurRad="114300" dist="38100" dir="5400000" algn="bl" rotWithShape="0">
              <a:srgbClr val="1A1A1A">
                <a:alpha val="16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3" name="Text 10"/>
          <p:cNvSpPr/>
          <p:nvPr/>
        </p:nvSpPr>
        <p:spPr>
          <a:xfrm>
            <a:off x="822960" y="4892040"/>
            <a:ext cx="32004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163D2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選擇純素。</a:t>
            </a:r>
            <a:endParaRPr lang="en-US" sz="2600" dirty="0"/>
          </a:p>
        </p:txBody>
      </p:sp>
      <p:sp>
        <p:nvSpPr>
          <p:cNvPr id="14" name="Text 11"/>
          <p:cNvSpPr/>
          <p:nvPr/>
        </p:nvSpPr>
        <p:spPr>
          <a:xfrm>
            <a:off x="4251960" y="5029200"/>
            <a:ext cx="4572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500" i="1" dirty="0">
                <a:solidFill>
                  <a:srgbClr val="F4F8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每一餐，都是為你想要的世界投下的一票。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822960" y="6172200"/>
            <a:ext cx="6400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8DC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iourearth.com</a:t>
            </a:r>
            <a:endParaRPr lang="en-US" sz="18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2D137FA-943B-22C8-6933-AD02660D13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9512" y="1875304"/>
            <a:ext cx="2340495" cy="234049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63D2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一個選擇，三個理由。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640080" y="1234440"/>
            <a:ext cx="108813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600" dirty="0">
                <a:solidFill>
                  <a:srgbClr val="1F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如果每天一個簡單的選擇——你盤中盛放的食物——就能守護你的身體、幫助修復地球，並讓數十億生靈免於苦難，會怎樣？選擇植物性飲食的理由，歸結起來不過三個簡單的想法。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640080" y="2468880"/>
            <a:ext cx="3529584" cy="3611880"/>
          </a:xfrm>
          <a:prstGeom prst="roundRect">
            <a:avLst>
              <a:gd name="adj" fmla="val 3627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1A1A1A">
                <a:alpha val="16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pic>
        <p:nvPicPr>
          <p:cNvPr id="5" name="Image 0" descr="assets/icon_health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9072" y="2852928"/>
            <a:ext cx="1371600" cy="13716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40080" y="4343400"/>
            <a:ext cx="35295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200" dirty="0">
                <a:solidFill>
                  <a:srgbClr val="3E8E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理由一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640080" y="4590288"/>
            <a:ext cx="35295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163D2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關愛健康</a:t>
            </a:r>
            <a:endParaRPr lang="en-US" sz="2100" dirty="0"/>
          </a:p>
        </p:txBody>
      </p:sp>
      <p:sp>
        <p:nvSpPr>
          <p:cNvPr id="8" name="Text 5"/>
          <p:cNvSpPr/>
          <p:nvPr/>
        </p:nvSpPr>
        <p:spPr>
          <a:xfrm>
            <a:off x="932688" y="5074920"/>
            <a:ext cx="294436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350" dirty="0">
                <a:solidFill>
                  <a:srgbClr val="5C6B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降低心臟病、癌症與糖尿病的風險——並在精力與睡眠中切實感受到改變。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4480560" y="2468880"/>
            <a:ext cx="3529584" cy="3611880"/>
          </a:xfrm>
          <a:prstGeom prst="roundRect">
            <a:avLst>
              <a:gd name="adj" fmla="val 3627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1A1A1A">
                <a:alpha val="16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pic>
        <p:nvPicPr>
          <p:cNvPr id="10" name="Image 1" descr="assets/icon_earth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9552" y="2852928"/>
            <a:ext cx="1371600" cy="137160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4480560" y="4343400"/>
            <a:ext cx="35295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200" dirty="0">
                <a:solidFill>
                  <a:srgbClr val="3E8E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理由二</a:t>
            </a:r>
            <a:endParaRPr lang="en-US" sz="1200" dirty="0"/>
          </a:p>
        </p:txBody>
      </p:sp>
      <p:sp>
        <p:nvSpPr>
          <p:cNvPr id="12" name="Text 8"/>
          <p:cNvSpPr/>
          <p:nvPr/>
        </p:nvSpPr>
        <p:spPr>
          <a:xfrm>
            <a:off x="4480560" y="4590288"/>
            <a:ext cx="35295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163D2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熱愛地球</a:t>
            </a:r>
            <a:endParaRPr lang="en-US" sz="2100" dirty="0"/>
          </a:p>
        </p:txBody>
      </p:sp>
      <p:sp>
        <p:nvSpPr>
          <p:cNvPr id="13" name="Text 9"/>
          <p:cNvSpPr/>
          <p:nvPr/>
        </p:nvSpPr>
        <p:spPr>
          <a:xfrm>
            <a:off x="4773168" y="5074920"/>
            <a:ext cx="294436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350" dirty="0">
                <a:solidFill>
                  <a:srgbClr val="5C6B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這是你能採取的、最有力的個人行動，可削減碳排放、土地佔用與水資源浪費。</a:t>
            </a:r>
            <a:endParaRPr lang="en-US" sz="1350" dirty="0"/>
          </a:p>
        </p:txBody>
      </p:sp>
      <p:sp>
        <p:nvSpPr>
          <p:cNvPr id="14" name="Shape 10"/>
          <p:cNvSpPr/>
          <p:nvPr/>
        </p:nvSpPr>
        <p:spPr>
          <a:xfrm>
            <a:off x="8321040" y="2468880"/>
            <a:ext cx="3529584" cy="3611880"/>
          </a:xfrm>
          <a:prstGeom prst="roundRect">
            <a:avLst>
              <a:gd name="adj" fmla="val 3627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1A1A1A">
                <a:alpha val="16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pic>
        <p:nvPicPr>
          <p:cNvPr id="15" name="Image 2" descr="assets/icon_animals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00032" y="2852928"/>
            <a:ext cx="1371600" cy="137160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8321040" y="4343400"/>
            <a:ext cx="35295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200" dirty="0">
                <a:solidFill>
                  <a:srgbClr val="3E8E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理由三</a:t>
            </a:r>
            <a:endParaRPr lang="en-US" sz="1200" dirty="0"/>
          </a:p>
        </p:txBody>
      </p:sp>
      <p:sp>
        <p:nvSpPr>
          <p:cNvPr id="17" name="Text 12"/>
          <p:cNvSpPr/>
          <p:nvPr/>
        </p:nvSpPr>
        <p:spPr>
          <a:xfrm>
            <a:off x="8321040" y="4590288"/>
            <a:ext cx="35295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163D2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關愛動物</a:t>
            </a:r>
            <a:endParaRPr lang="en-US" sz="2100" dirty="0"/>
          </a:p>
        </p:txBody>
      </p:sp>
      <p:sp>
        <p:nvSpPr>
          <p:cNvPr id="18" name="Text 13"/>
          <p:cNvSpPr/>
          <p:nvPr/>
        </p:nvSpPr>
        <p:spPr>
          <a:xfrm>
            <a:off x="8613648" y="5074920"/>
            <a:ext cx="294436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350" dirty="0">
                <a:solidFill>
                  <a:srgbClr val="5C6B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讓有知覺、有智慧的動物免於在工廠化農場中度過苦難的一生。</a:t>
            </a:r>
            <a:endParaRPr lang="en-US" sz="13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63D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869680" y="-2377440"/>
            <a:ext cx="5852160" cy="5852160"/>
          </a:xfrm>
          <a:prstGeom prst="ellipse">
            <a:avLst/>
          </a:prstGeom>
          <a:solidFill>
            <a:srgbClr val="1E5631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3" name="Image 0" descr="assets/icon_health_ligh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2520" y="2057400"/>
            <a:ext cx="2743200" cy="27432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22960" y="214884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kern="0" spc="400" dirty="0">
                <a:solidFill>
                  <a:srgbClr val="8DC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理由一</a:t>
            </a:r>
            <a:endParaRPr lang="en-US" sz="1700" dirty="0"/>
          </a:p>
        </p:txBody>
      </p:sp>
      <p:sp>
        <p:nvSpPr>
          <p:cNvPr id="5" name="Text 2"/>
          <p:cNvSpPr/>
          <p:nvPr/>
        </p:nvSpPr>
        <p:spPr>
          <a:xfrm>
            <a:off x="777240" y="2606040"/>
            <a:ext cx="76809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關愛健康</a:t>
            </a:r>
            <a:endParaRPr lang="en-US" sz="5000" dirty="0"/>
          </a:p>
        </p:txBody>
      </p:sp>
      <p:sp>
        <p:nvSpPr>
          <p:cNvPr id="6" name="Text 3"/>
          <p:cNvSpPr/>
          <p:nvPr/>
        </p:nvSpPr>
        <p:spPr>
          <a:xfrm>
            <a:off x="822960" y="3886200"/>
            <a:ext cx="7315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000" i="1" dirty="0">
                <a:solidFill>
                  <a:srgbClr val="F4F8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你的身體，天生就適合在植物的滋養下蓬勃生長。</a:t>
            </a:r>
            <a:endParaRPr lang="en-US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972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63D2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科學早有定論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640080" y="1051560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450" dirty="0">
                <a:solidFill>
                  <a:srgbClr val="1F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2023 年一項涵蓋 76 項研究、200 萬人的綜述發現：飲食越接近植物性，罹患糖尿病、心臟病、癌症及早逝的風險就越低。</a:t>
            </a:r>
            <a:endParaRPr lang="en-US" sz="1450" dirty="0"/>
          </a:p>
        </p:txBody>
      </p:sp>
      <p:sp>
        <p:nvSpPr>
          <p:cNvPr id="4" name="Shape 2"/>
          <p:cNvSpPr/>
          <p:nvPr/>
        </p:nvSpPr>
        <p:spPr>
          <a:xfrm>
            <a:off x="640080" y="1874520"/>
            <a:ext cx="2468880" cy="1554480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1A1A1A">
                <a:alpha val="16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5" name="Text 3"/>
          <p:cNvSpPr/>
          <p:nvPr/>
        </p:nvSpPr>
        <p:spPr>
          <a:xfrm>
            <a:off x="777240" y="2039112"/>
            <a:ext cx="2194560" cy="8083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3E8E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25%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804672" y="2807208"/>
            <a:ext cx="2139696" cy="5596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50" dirty="0">
                <a:solidFill>
                  <a:srgbClr val="5C6B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死於心臟病的風險更低（《Nutrients》）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3364992" y="1874520"/>
            <a:ext cx="2468880" cy="1554480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1A1A1A">
                <a:alpha val="16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8" name="Text 6"/>
          <p:cNvSpPr/>
          <p:nvPr/>
        </p:nvSpPr>
        <p:spPr>
          <a:xfrm>
            <a:off x="3502152" y="2039112"/>
            <a:ext cx="2194560" cy="8083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3E8E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34%</a:t>
            </a:r>
            <a:endParaRPr lang="en-US" sz="3400" dirty="0"/>
          </a:p>
        </p:txBody>
      </p:sp>
      <p:sp>
        <p:nvSpPr>
          <p:cNvPr id="9" name="Text 7"/>
          <p:cNvSpPr/>
          <p:nvPr/>
        </p:nvSpPr>
        <p:spPr>
          <a:xfrm>
            <a:off x="3529584" y="2807208"/>
            <a:ext cx="2139696" cy="5596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50" dirty="0">
                <a:solidFill>
                  <a:srgbClr val="5C6B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高血壓風險低於肉食者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640080" y="3685032"/>
            <a:ext cx="2468880" cy="1554480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1A1A1A">
                <a:alpha val="16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1" name="Text 9"/>
          <p:cNvSpPr/>
          <p:nvPr/>
        </p:nvSpPr>
        <p:spPr>
          <a:xfrm>
            <a:off x="777240" y="3849624"/>
            <a:ext cx="2194560" cy="8083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3E8E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£67億</a:t>
            </a:r>
            <a:endParaRPr lang="en-US" sz="3400" dirty="0"/>
          </a:p>
        </p:txBody>
      </p:sp>
      <p:sp>
        <p:nvSpPr>
          <p:cNvPr id="12" name="Text 10"/>
          <p:cNvSpPr/>
          <p:nvPr/>
        </p:nvSpPr>
        <p:spPr>
          <a:xfrm>
            <a:off x="804672" y="4617720"/>
            <a:ext cx="2139696" cy="5596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50" dirty="0">
                <a:solidFill>
                  <a:srgbClr val="5C6B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若英格蘭轉向植物性飲食，每年可節省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3364992" y="3685032"/>
            <a:ext cx="2468880" cy="1554480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1A1A1A">
                <a:alpha val="16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4" name="Text 12"/>
          <p:cNvSpPr/>
          <p:nvPr/>
        </p:nvSpPr>
        <p:spPr>
          <a:xfrm>
            <a:off x="3502152" y="3849624"/>
            <a:ext cx="2194560" cy="8083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3E8E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3400" dirty="0"/>
          </a:p>
        </p:txBody>
      </p:sp>
      <p:sp>
        <p:nvSpPr>
          <p:cNvPr id="15" name="Text 13"/>
          <p:cNvSpPr/>
          <p:nvPr/>
        </p:nvSpPr>
        <p:spPr>
          <a:xfrm>
            <a:off x="3529584" y="4617720"/>
            <a:ext cx="2139696" cy="5596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50" dirty="0">
                <a:solidFill>
                  <a:srgbClr val="5C6B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你真正需要的唯一補充劑：每日低價的 B12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6126480" y="1874520"/>
            <a:ext cx="5440680" cy="4526280"/>
          </a:xfrm>
          <a:prstGeom prst="roundRect">
            <a:avLst>
              <a:gd name="adj" fmla="val 2424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1A1A1A">
                <a:alpha val="16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7" name="Text 15"/>
          <p:cNvSpPr/>
          <p:nvPr/>
        </p:nvSpPr>
        <p:spPr>
          <a:xfrm>
            <a:off x="6355080" y="2057400"/>
            <a:ext cx="5029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63D2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素食者罹癌風險低於肉食者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6355080" y="2487168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5C6B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基於 180 萬人的風險下降幅度（牛津大學）。</a:t>
            </a:r>
            <a:endParaRPr lang="en-US" sz="1150" dirty="0"/>
          </a:p>
        </p:txBody>
      </p:sp>
      <p:graphicFrame>
        <p:nvGraphicFramePr>
          <p:cNvPr id="19" name="Chart 0"/>
          <p:cNvGraphicFramePr/>
          <p:nvPr/>
        </p:nvGraphicFramePr>
        <p:xfrm>
          <a:off x="6263640" y="2880360"/>
          <a:ext cx="5212080" cy="3383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972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63D2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迅速感受到改變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640080" y="1051560"/>
            <a:ext cx="10972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450" dirty="0">
                <a:solidFill>
                  <a:srgbClr val="1F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益處不只是長期的。在 2021 年純素協會的一項調查中，人們表示轉為純素後短短數週內就獲得了實實在在的改善。</a:t>
            </a:r>
            <a:endParaRPr lang="en-US" sz="145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5760720" cy="4617720"/>
          </a:xfrm>
          <a:prstGeom prst="roundRect">
            <a:avLst>
              <a:gd name="adj" fmla="val 2376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1A1A1A">
                <a:alpha val="16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5" name="Text 3"/>
          <p:cNvSpPr/>
          <p:nvPr/>
        </p:nvSpPr>
        <p:spPr>
          <a:xfrm>
            <a:off x="868680" y="1965960"/>
            <a:ext cx="5394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63D2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人們轉為純素後注意到的變化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868680" y="2377440"/>
            <a:ext cx="5394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5C6B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報告各項改善的新晉純素者比例。</a:t>
            </a:r>
            <a:endParaRPr lang="en-US" sz="1150" dirty="0"/>
          </a:p>
        </p:txBody>
      </p:sp>
      <p:graphicFrame>
        <p:nvGraphicFramePr>
          <p:cNvPr id="7" name="Chart 0"/>
          <p:cNvGraphicFramePr/>
          <p:nvPr/>
        </p:nvGraphicFramePr>
        <p:xfrm>
          <a:off x="731520" y="2788920"/>
          <a:ext cx="5532120" cy="3474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 5"/>
          <p:cNvSpPr/>
          <p:nvPr/>
        </p:nvSpPr>
        <p:spPr>
          <a:xfrm>
            <a:off x="6720840" y="1783080"/>
            <a:ext cx="4846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63D2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「可是……怎麼辦？」</a:t>
            </a:r>
            <a:endParaRPr lang="en-US" sz="2200" dirty="0"/>
          </a:p>
        </p:txBody>
      </p:sp>
      <p:sp>
        <p:nvSpPr>
          <p:cNvPr id="9" name="Shape 6"/>
          <p:cNvSpPr/>
          <p:nvPr/>
        </p:nvSpPr>
        <p:spPr>
          <a:xfrm>
            <a:off x="6720840" y="2377440"/>
            <a:ext cx="4846320" cy="1243584"/>
          </a:xfrm>
          <a:prstGeom prst="roundRect">
            <a:avLst>
              <a:gd name="adj" fmla="val 7353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1A1A1A">
                <a:alpha val="16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0" name="Text 7"/>
          <p:cNvSpPr/>
          <p:nvPr/>
        </p:nvSpPr>
        <p:spPr>
          <a:xfrm>
            <a:off x="6949440" y="2496312"/>
            <a:ext cx="4480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3E8E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蛋白質呢？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6949440" y="2798064"/>
            <a:ext cx="44348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4000"/>
              </a:lnSpc>
              <a:buNone/>
            </a:pPr>
            <a:r>
              <a:rPr lang="en-US" sz="1180" dirty="0">
                <a:solidFill>
                  <a:srgbClr val="1F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豆腐和天貝本身就是完全蛋白。豆類、穀物、堅果與種子搭配多樣，便能輕鬆提供全部九種必需氨基酸。</a:t>
            </a:r>
            <a:endParaRPr lang="en-US" sz="1180" dirty="0"/>
          </a:p>
        </p:txBody>
      </p:sp>
      <p:sp>
        <p:nvSpPr>
          <p:cNvPr id="12" name="Shape 9"/>
          <p:cNvSpPr/>
          <p:nvPr/>
        </p:nvSpPr>
        <p:spPr>
          <a:xfrm>
            <a:off x="6720840" y="3749040"/>
            <a:ext cx="4846320" cy="1243584"/>
          </a:xfrm>
          <a:prstGeom prst="roundRect">
            <a:avLst>
              <a:gd name="adj" fmla="val 7353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1A1A1A">
                <a:alpha val="16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3" name="Text 10"/>
          <p:cNvSpPr/>
          <p:nvPr/>
        </p:nvSpPr>
        <p:spPr>
          <a:xfrm>
            <a:off x="6949440" y="3867912"/>
            <a:ext cx="4480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3E8E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維生素 B12 呢？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949440" y="4169664"/>
            <a:ext cx="44348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4000"/>
              </a:lnSpc>
              <a:buNone/>
            </a:pPr>
            <a:r>
              <a:rPr lang="en-US" sz="1180" dirty="0">
                <a:solidFill>
                  <a:srgbClr val="1F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每天只需一片廉價的補充劑。B12 由微生物合成，而非動物——況且養殖動物本身也要額外補充它。</a:t>
            </a:r>
            <a:endParaRPr lang="en-US" sz="1180" dirty="0"/>
          </a:p>
        </p:txBody>
      </p:sp>
      <p:sp>
        <p:nvSpPr>
          <p:cNvPr id="15" name="Shape 12"/>
          <p:cNvSpPr/>
          <p:nvPr/>
        </p:nvSpPr>
        <p:spPr>
          <a:xfrm>
            <a:off x="6720840" y="5120640"/>
            <a:ext cx="4846320" cy="1243584"/>
          </a:xfrm>
          <a:prstGeom prst="roundRect">
            <a:avLst>
              <a:gd name="adj" fmla="val 7353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1A1A1A">
                <a:alpha val="16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6" name="Text 13"/>
          <p:cNvSpPr/>
          <p:nvPr/>
        </p:nvSpPr>
        <p:spPr>
          <a:xfrm>
            <a:off x="6949440" y="5239512"/>
            <a:ext cx="4480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3E8E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不吃魚呢？</a:t>
            </a:r>
            <a:endParaRPr lang="en-US" sz="1500" dirty="0"/>
          </a:p>
        </p:txBody>
      </p:sp>
      <p:sp>
        <p:nvSpPr>
          <p:cNvPr id="17" name="Text 14"/>
          <p:cNvSpPr/>
          <p:nvPr/>
        </p:nvSpPr>
        <p:spPr>
          <a:xfrm>
            <a:off x="6949440" y="5541264"/>
            <a:ext cx="44348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4000"/>
              </a:lnSpc>
              <a:buNone/>
            </a:pPr>
            <a:r>
              <a:rPr lang="en-US" sz="1180" dirty="0">
                <a:solidFill>
                  <a:srgbClr val="1F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你也一併避開了汞、PFAS「永久性化學物質」與微塑料——它們會在海產品和你的身體裡不斷累積。</a:t>
            </a:r>
            <a:endParaRPr lang="en-US" sz="118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63D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869680" y="-2377440"/>
            <a:ext cx="5852160" cy="5852160"/>
          </a:xfrm>
          <a:prstGeom prst="ellipse">
            <a:avLst/>
          </a:prstGeom>
          <a:solidFill>
            <a:srgbClr val="1E5631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3" name="Image 0" descr="assets/icon_earth_ligh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2520" y="2057400"/>
            <a:ext cx="2743200" cy="27432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22960" y="214884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kern="0" spc="400" dirty="0">
                <a:solidFill>
                  <a:srgbClr val="8DC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理由二</a:t>
            </a:r>
            <a:endParaRPr lang="en-US" sz="1700" dirty="0"/>
          </a:p>
        </p:txBody>
      </p:sp>
      <p:sp>
        <p:nvSpPr>
          <p:cNvPr id="5" name="Text 2"/>
          <p:cNvSpPr/>
          <p:nvPr/>
        </p:nvSpPr>
        <p:spPr>
          <a:xfrm>
            <a:off x="777240" y="2606040"/>
            <a:ext cx="76809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熱愛地球</a:t>
            </a:r>
            <a:endParaRPr lang="en-US" sz="5000" dirty="0"/>
          </a:p>
        </p:txBody>
      </p:sp>
      <p:sp>
        <p:nvSpPr>
          <p:cNvPr id="6" name="Text 3"/>
          <p:cNvSpPr/>
          <p:nvPr/>
        </p:nvSpPr>
        <p:spPr>
          <a:xfrm>
            <a:off x="822960" y="3886200"/>
            <a:ext cx="7315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000" i="1" dirty="0">
                <a:solidFill>
                  <a:srgbClr val="F4F8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在你能為地球做的一切之中，你手中的餐叉最為關鍵。</a:t>
            </a:r>
            <a:endParaRPr lang="en-US" sz="2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972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63D2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餐叉，就是你的氣候超能力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640080" y="1051560"/>
            <a:ext cx="10972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450" dirty="0">
                <a:solidFill>
                  <a:srgbClr val="1F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IPCC 將轉向以植物為主的飲食，列為個人所能採取的、影響最大的氣候行動之一。數據令人難以反駁。</a:t>
            </a:r>
            <a:endParaRPr lang="en-US" sz="145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5943600" cy="4617720"/>
          </a:xfrm>
          <a:prstGeom prst="roundRect">
            <a:avLst>
              <a:gd name="adj" fmla="val 2376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1A1A1A">
                <a:alpha val="16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5" name="Text 3"/>
          <p:cNvSpPr/>
          <p:nvPr/>
        </p:nvSpPr>
        <p:spPr>
          <a:xfrm>
            <a:off x="868680" y="1965960"/>
            <a:ext cx="5532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63D2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純素飲食的環境足跡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868680" y="237744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5C6B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純素飲食的環境影響僅為高肉飲食的 30%（5.5 萬人，《Nature Food》）。</a:t>
            </a:r>
            <a:endParaRPr lang="en-US" sz="1150" dirty="0"/>
          </a:p>
        </p:txBody>
      </p:sp>
      <p:graphicFrame>
        <p:nvGraphicFramePr>
          <p:cNvPr id="7" name="Chart 0"/>
          <p:cNvGraphicFramePr/>
          <p:nvPr/>
        </p:nvGraphicFramePr>
        <p:xfrm>
          <a:off x="731520" y="2926080"/>
          <a:ext cx="5715000" cy="3246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Shape 5"/>
          <p:cNvSpPr/>
          <p:nvPr/>
        </p:nvSpPr>
        <p:spPr>
          <a:xfrm>
            <a:off x="6858000" y="1783080"/>
            <a:ext cx="4709160" cy="13716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1A1A1A">
                <a:alpha val="16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9" name="Text 6"/>
          <p:cNvSpPr/>
          <p:nvPr/>
        </p:nvSpPr>
        <p:spPr>
          <a:xfrm>
            <a:off x="7040880" y="1783080"/>
            <a:ext cx="15544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3E8E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57%</a:t>
            </a:r>
            <a:endParaRPr lang="en-US" sz="3800" dirty="0"/>
          </a:p>
        </p:txBody>
      </p:sp>
      <p:sp>
        <p:nvSpPr>
          <p:cNvPr id="10" name="Text 7"/>
          <p:cNvSpPr/>
          <p:nvPr/>
        </p:nvSpPr>
        <p:spPr>
          <a:xfrm>
            <a:off x="8641080" y="1929384"/>
            <a:ext cx="2743200" cy="1078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1F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與食物相關的溫室氣體來自畜牧業——是所有植物性食物總和的兩倍。</a:t>
            </a:r>
            <a:endParaRPr lang="en-US" sz="1250" dirty="0"/>
          </a:p>
        </p:txBody>
      </p:sp>
      <p:sp>
        <p:nvSpPr>
          <p:cNvPr id="11" name="Shape 8"/>
          <p:cNvSpPr/>
          <p:nvPr/>
        </p:nvSpPr>
        <p:spPr>
          <a:xfrm>
            <a:off x="6858000" y="3401568"/>
            <a:ext cx="4709160" cy="13716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1A1A1A">
                <a:alpha val="16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2" name="Text 9"/>
          <p:cNvSpPr/>
          <p:nvPr/>
        </p:nvSpPr>
        <p:spPr>
          <a:xfrm>
            <a:off x="7040880" y="3401568"/>
            <a:ext cx="15544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3E8E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80%</a:t>
            </a:r>
            <a:endParaRPr lang="en-US" sz="3800" dirty="0"/>
          </a:p>
        </p:txBody>
      </p:sp>
      <p:sp>
        <p:nvSpPr>
          <p:cNvPr id="13" name="Text 10"/>
          <p:cNvSpPr/>
          <p:nvPr/>
        </p:nvSpPr>
        <p:spPr>
          <a:xfrm>
            <a:off x="8641080" y="3547872"/>
            <a:ext cx="2743200" cy="1078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1F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全球農田被用於飼養牲畜，產出的熱量卻只佔我們所需的一小部分。</a:t>
            </a:r>
            <a:endParaRPr lang="en-US" sz="1250" dirty="0"/>
          </a:p>
        </p:txBody>
      </p:sp>
      <p:sp>
        <p:nvSpPr>
          <p:cNvPr id="14" name="Shape 11"/>
          <p:cNvSpPr/>
          <p:nvPr/>
        </p:nvSpPr>
        <p:spPr>
          <a:xfrm>
            <a:off x="6858000" y="5020056"/>
            <a:ext cx="4709160" cy="13716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1A1A1A">
                <a:alpha val="16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5" name="Text 12"/>
          <p:cNvSpPr/>
          <p:nvPr/>
        </p:nvSpPr>
        <p:spPr>
          <a:xfrm>
            <a:off x="7040880" y="5020056"/>
            <a:ext cx="15544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3E8E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70%</a:t>
            </a:r>
            <a:endParaRPr lang="en-US" sz="3800" dirty="0"/>
          </a:p>
        </p:txBody>
      </p:sp>
      <p:sp>
        <p:nvSpPr>
          <p:cNvPr id="16" name="Text 13"/>
          <p:cNvSpPr/>
          <p:nvPr/>
        </p:nvSpPr>
        <p:spPr>
          <a:xfrm>
            <a:off x="8641080" y="5166360"/>
            <a:ext cx="2743200" cy="1078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1F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到 2050 年，若全球轉向植物性飲食，食物系統排放有望削減的幅度（《柳葉刀》）。</a:t>
            </a:r>
            <a:endParaRPr lang="en-US" sz="12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972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63D2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更少佔用土地、水與生命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640080" y="1051560"/>
            <a:ext cx="10972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450" dirty="0">
                <a:solidFill>
                  <a:srgbClr val="1F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植物把資源轉化為食物的效率遠高於動物——從而留住森林、淡水，以及與我們共享地球的物種。</a:t>
            </a:r>
            <a:endParaRPr lang="en-US" sz="145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5760720" cy="4617720"/>
          </a:xfrm>
          <a:prstGeom prst="roundRect">
            <a:avLst>
              <a:gd name="adj" fmla="val 2376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1A1A1A">
                <a:alpha val="16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5" name="Text 3"/>
          <p:cNvSpPr/>
          <p:nvPr/>
        </p:nvSpPr>
        <p:spPr>
          <a:xfrm>
            <a:off x="868680" y="1965960"/>
            <a:ext cx="5394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63D2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生產 1 公斤食物所需的水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868680" y="2377440"/>
            <a:ext cx="5394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5C6B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扁豆的用水效率約為牛肉的 12 倍。</a:t>
            </a:r>
            <a:endParaRPr lang="en-US" sz="1150" dirty="0"/>
          </a:p>
        </p:txBody>
      </p:sp>
      <p:graphicFrame>
        <p:nvGraphicFramePr>
          <p:cNvPr id="7" name="Chart 0"/>
          <p:cNvGraphicFramePr/>
          <p:nvPr/>
        </p:nvGraphicFramePr>
        <p:xfrm>
          <a:off x="731520" y="2834640"/>
          <a:ext cx="5532120" cy="3383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Shape 5"/>
          <p:cNvSpPr/>
          <p:nvPr/>
        </p:nvSpPr>
        <p:spPr>
          <a:xfrm>
            <a:off x="6675120" y="1783080"/>
            <a:ext cx="4892040" cy="1417320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1A1A1A">
                <a:alpha val="16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9" name="Text 6"/>
          <p:cNvSpPr/>
          <p:nvPr/>
        </p:nvSpPr>
        <p:spPr>
          <a:xfrm>
            <a:off x="6858000" y="1783080"/>
            <a:ext cx="141732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3E8E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76%</a:t>
            </a:r>
            <a:endParaRPr lang="en-US" sz="3200" dirty="0"/>
          </a:p>
        </p:txBody>
      </p:sp>
      <p:sp>
        <p:nvSpPr>
          <p:cNvPr id="10" name="Text 7"/>
          <p:cNvSpPr/>
          <p:nvPr/>
        </p:nvSpPr>
        <p:spPr>
          <a:xfrm>
            <a:off x="8321040" y="1965960"/>
            <a:ext cx="3108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63D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人均土地佔用更少</a:t>
            </a:r>
            <a:endParaRPr lang="en-US" sz="1450" dirty="0"/>
          </a:p>
        </p:txBody>
      </p:sp>
      <p:sp>
        <p:nvSpPr>
          <p:cNvPr id="11" name="Text 8"/>
          <p:cNvSpPr/>
          <p:nvPr/>
        </p:nvSpPr>
        <p:spPr>
          <a:xfrm>
            <a:off x="8321040" y="2313432"/>
            <a:ext cx="3108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1F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轉向植物性飲食，可將養活每個人所需的土地最多減少 76%——從而減輕亞馬遜雨林的壓力。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675120" y="3319272"/>
            <a:ext cx="4892040" cy="1417320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1A1A1A">
                <a:alpha val="16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3" name="Text 10"/>
          <p:cNvSpPr/>
          <p:nvPr/>
        </p:nvSpPr>
        <p:spPr>
          <a:xfrm>
            <a:off x="6858000" y="3319272"/>
            <a:ext cx="141732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3E8E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100萬</a:t>
            </a:r>
            <a:endParaRPr lang="en-US" sz="3200" dirty="0"/>
          </a:p>
        </p:txBody>
      </p:sp>
      <p:sp>
        <p:nvSpPr>
          <p:cNvPr id="14" name="Text 11"/>
          <p:cNvSpPr/>
          <p:nvPr/>
        </p:nvSpPr>
        <p:spPr>
          <a:xfrm>
            <a:off x="8321040" y="3502152"/>
            <a:ext cx="3108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63D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物種瀕危</a:t>
            </a:r>
            <a:endParaRPr lang="en-US" sz="1450" dirty="0"/>
          </a:p>
        </p:txBody>
      </p:sp>
      <p:sp>
        <p:nvSpPr>
          <p:cNvPr id="15" name="Text 12"/>
          <p:cNvSpPr/>
          <p:nvPr/>
        </p:nvSpPr>
        <p:spPr>
          <a:xfrm>
            <a:off x="8321040" y="3849624"/>
            <a:ext cx="3108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1F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聯合國警告約有 100 萬個物種面臨滅絕，主因是農業——尤以畜牧業為甚。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6675120" y="4855464"/>
            <a:ext cx="4892040" cy="1417320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1A1A1A">
                <a:alpha val="16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7" name="Text 14"/>
          <p:cNvSpPr/>
          <p:nvPr/>
        </p:nvSpPr>
        <p:spPr>
          <a:xfrm>
            <a:off x="6858000" y="4855464"/>
            <a:ext cx="141732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3E8E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35%</a:t>
            </a:r>
            <a:endParaRPr lang="en-US" sz="3200" dirty="0"/>
          </a:p>
        </p:txBody>
      </p:sp>
      <p:sp>
        <p:nvSpPr>
          <p:cNvPr id="18" name="Text 15"/>
          <p:cNvSpPr/>
          <p:nvPr/>
        </p:nvSpPr>
        <p:spPr>
          <a:xfrm>
            <a:off x="8321040" y="5038344"/>
            <a:ext cx="3108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63D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魚類種群遭過度捕撈</a:t>
            </a:r>
            <a:endParaRPr lang="en-US" sz="1450" dirty="0"/>
          </a:p>
        </p:txBody>
      </p:sp>
      <p:sp>
        <p:nvSpPr>
          <p:cNvPr id="19" name="Text 16"/>
          <p:cNvSpPr/>
          <p:nvPr/>
        </p:nvSpPr>
        <p:spPr>
          <a:xfrm>
            <a:off x="8321040" y="5385816"/>
            <a:ext cx="3108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1F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僅底拖網捕撈一項，每年的碳排放就相當於全球航空業的總和。</a:t>
            </a:r>
            <a:endParaRPr lang="en-US" sz="11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63D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869680" y="-2377440"/>
            <a:ext cx="5852160" cy="5852160"/>
          </a:xfrm>
          <a:prstGeom prst="ellipse">
            <a:avLst/>
          </a:prstGeom>
          <a:solidFill>
            <a:srgbClr val="1E5631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3" name="Image 0" descr="assets/icon_animals_ligh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2520" y="2057400"/>
            <a:ext cx="2743200" cy="27432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22960" y="214884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kern="0" spc="400" dirty="0">
                <a:solidFill>
                  <a:srgbClr val="8DC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理由三</a:t>
            </a:r>
            <a:endParaRPr lang="en-US" sz="1700" dirty="0"/>
          </a:p>
        </p:txBody>
      </p:sp>
      <p:sp>
        <p:nvSpPr>
          <p:cNvPr id="5" name="Text 2"/>
          <p:cNvSpPr/>
          <p:nvPr/>
        </p:nvSpPr>
        <p:spPr>
          <a:xfrm>
            <a:off x="777240" y="2606040"/>
            <a:ext cx="76809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關愛動物</a:t>
            </a:r>
            <a:endParaRPr lang="en-US" sz="5000" dirty="0"/>
          </a:p>
        </p:txBody>
      </p:sp>
      <p:sp>
        <p:nvSpPr>
          <p:cNvPr id="6" name="Text 3"/>
          <p:cNvSpPr/>
          <p:nvPr/>
        </p:nvSpPr>
        <p:spPr>
          <a:xfrm>
            <a:off x="822960" y="3886200"/>
            <a:ext cx="7315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000" i="1" dirty="0">
                <a:solidFill>
                  <a:srgbClr val="F4F8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它們能感知疼痛，會畏懼死亡，理應得到更好的對待。</a:t>
            </a:r>
            <a:endParaRPr lang="en-US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Microsoft JhengHei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Microsoft JhengHei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420</Words>
  <Application>Microsoft Office PowerPoint</Application>
  <PresentationFormat>Widescreen</PresentationFormat>
  <Paragraphs>112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Three Reasons to Choose Vegan</dc:title>
  <dc:subject>PptxGenJS Presentation</dc:subject>
  <dc:creator>Love Our Earth</dc:creator>
  <cp:lastModifiedBy>Vincent He</cp:lastModifiedBy>
  <cp:revision>1</cp:revision>
  <dcterms:created xsi:type="dcterms:W3CDTF">2026-06-10T11:07:58Z</dcterms:created>
  <dcterms:modified xsi:type="dcterms:W3CDTF">2026-06-23T03:37:46Z</dcterms:modified>
</cp:coreProperties>
</file>